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sldIdLst>
    <p:sldId id="256" r:id="rId5"/>
    <p:sldId id="257" r:id="rId6"/>
    <p:sldId id="288" r:id="rId7"/>
    <p:sldId id="289" r:id="rId8"/>
    <p:sldId id="290" r:id="rId9"/>
    <p:sldId id="291" r:id="rId10"/>
    <p:sldId id="292" r:id="rId11"/>
    <p:sldId id="294" r:id="rId12"/>
    <p:sldId id="295" r:id="rId13"/>
    <p:sldId id="284" r:id="rId14"/>
    <p:sldId id="258" r:id="rId15"/>
    <p:sldId id="261" r:id="rId16"/>
    <p:sldId id="262" r:id="rId17"/>
    <p:sldId id="260" r:id="rId18"/>
    <p:sldId id="286" r:id="rId19"/>
    <p:sldId id="287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259" r:id="rId32"/>
    <p:sldId id="263" r:id="rId33"/>
    <p:sldId id="277" r:id="rId34"/>
    <p:sldId id="279" r:id="rId35"/>
    <p:sldId id="280" r:id="rId36"/>
    <p:sldId id="273" r:id="rId37"/>
    <p:sldId id="275" r:id="rId38"/>
    <p:sldId id="265" r:id="rId39"/>
    <p:sldId id="272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F0CB8E-87D4-5953-24C5-A5E891A76E96}" v="125" dt="2020-11-25T07:56:49.886"/>
    <p1510:client id="{F422B249-BCD0-506F-48C0-9AE55601C59D}" v="97" dt="2020-12-11T17:05:34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2D4221F-5042-4AB7-A215-77410171F4F6}" type="datetimeFigureOut">
              <a:rPr lang="ru-RU" smtClean="0"/>
              <a:pPr/>
              <a:t>16.01.2022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80A261B-7EFA-427F-AA17-0F847F47132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ic.academic.ru/dic.nsf/ruwiki/616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3139" y="359898"/>
            <a:ext cx="7275325" cy="3776860"/>
          </a:xfrm>
        </p:spPr>
        <p:txBody>
          <a:bodyPr lIns="91440" tIns="45720" rIns="91440" bIns="45720" anchor="b">
            <a:normAutofit/>
          </a:bodyPr>
          <a:lstStyle/>
          <a:p>
            <a:pPr algn="ctr"/>
            <a:r>
              <a:rPr lang="ru-RU" sz="4800" b="1" dirty="0">
                <a:latin typeface="Candara"/>
              </a:rPr>
              <a:t>Трансплантация. Трансплантация </a:t>
            </a:r>
            <a:r>
              <a:rPr lang="ru-RU" sz="4800" b="1" dirty="0" err="1">
                <a:latin typeface="Candara"/>
              </a:rPr>
              <a:t>механизмі</a:t>
            </a:r>
            <a:r>
              <a:rPr lang="ru-RU" sz="4800" b="1" dirty="0">
                <a:latin typeface="Candara"/>
              </a:rPr>
              <a:t>.</a:t>
            </a:r>
            <a:r>
              <a:rPr lang="ru-RU" b="1" dirty="0">
                <a:latin typeface="Candara"/>
              </a:rPr>
              <a:t> 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4048" y="4293096"/>
            <a:ext cx="3456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>
              <a:solidFill>
                <a:schemeClr val="tx2"/>
              </a:solidFill>
            </a:endParaRPr>
          </a:p>
          <a:p>
            <a:endParaRPr lang="ru-RU" sz="280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9B1BC1-4B18-4C52-B1BF-473A0F6E84CD}"/>
              </a:ext>
            </a:extLst>
          </p:cNvPr>
          <p:cNvSpPr txBox="1"/>
          <p:nvPr/>
        </p:nvSpPr>
        <p:spPr>
          <a:xfrm>
            <a:off x="3024553" y="4574815"/>
            <a:ext cx="4434029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err="1"/>
              <a:t>Дәріскер</a:t>
            </a:r>
            <a:r>
              <a:rPr lang="en-US" sz="2000" dirty="0"/>
              <a:t>: </a:t>
            </a:r>
            <a:r>
              <a:rPr lang="en-US" sz="2000" dirty="0" err="1"/>
              <a:t>Мамытова</a:t>
            </a:r>
            <a:r>
              <a:rPr lang="en-US" sz="2000" dirty="0"/>
              <a:t> Н.С.</a:t>
            </a:r>
          </a:p>
        </p:txBody>
      </p:sp>
    </p:spTree>
    <p:extLst>
      <p:ext uri="{BB962C8B-B14F-4D97-AF65-F5344CB8AC3E}">
        <p14:creationId xmlns:p14="http://schemas.microsoft.com/office/powerpoint/2010/main" val="3745909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196752"/>
            <a:ext cx="633940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err="1"/>
              <a:t>Аутотрансплантат</a:t>
            </a:r>
            <a:r>
              <a:rPr lang="ru-RU" sz="240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2400" err="1"/>
              <a:t>Аллотрансплантат</a:t>
            </a: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kk-KZ" sz="2400"/>
              <a:t>Изотрансплантация</a:t>
            </a: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ru-RU" sz="2400" err="1"/>
              <a:t>Ксенотрансплантат</a:t>
            </a:r>
            <a:endParaRPr lang="ru-RU" sz="2400"/>
          </a:p>
          <a:p>
            <a:pPr>
              <a:buFont typeface="Wingdings" pitchFamily="2" charset="2"/>
              <a:buChar char="Ø"/>
            </a:pPr>
            <a:r>
              <a:rPr lang="ru-RU" sz="2400" err="1"/>
              <a:t>Жасанды</a:t>
            </a:r>
            <a:r>
              <a:rPr lang="ru-RU" sz="2400"/>
              <a:t> (</a:t>
            </a:r>
            <a:r>
              <a:rPr lang="ru-RU" sz="2400" err="1"/>
              <a:t>имплант</a:t>
            </a:r>
            <a:r>
              <a:rPr lang="en-US" sz="2400"/>
              <a:t>,</a:t>
            </a:r>
            <a:r>
              <a:rPr lang="ru-RU" sz="2400"/>
              <a:t> биоимплант)</a:t>
            </a:r>
            <a:br>
              <a:rPr lang="ru-RU"/>
            </a:br>
            <a:br>
              <a:rPr lang="ru-RU"/>
            </a:b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77221" y="260648"/>
            <a:ext cx="6070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kk-KZ" sz="4800" b="1">
                <a:ln/>
                <a:solidFill>
                  <a:schemeClr val="accent3"/>
                </a:solidFill>
              </a:rPr>
              <a:t>Т</a:t>
            </a:r>
            <a:r>
              <a:rPr lang="ru-RU" sz="4800" b="1" cap="none" spc="0" err="1">
                <a:ln/>
                <a:solidFill>
                  <a:schemeClr val="accent3"/>
                </a:solidFill>
                <a:effectLst/>
              </a:rPr>
              <a:t>рансплантат</a:t>
            </a:r>
            <a:r>
              <a:rPr lang="ru-RU" sz="4800" b="1" cap="none" spc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4800" b="1" cap="none" spc="0" err="1">
                <a:ln/>
                <a:solidFill>
                  <a:schemeClr val="accent3"/>
                </a:solidFill>
                <a:effectLst/>
              </a:rPr>
              <a:t>түрлері</a:t>
            </a:r>
            <a:endParaRPr lang="ru-RU" sz="4800" b="1" cap="none" spc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296" y="1196752"/>
            <a:ext cx="4572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844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66"/>
            <a:ext cx="7498080" cy="1143000"/>
          </a:xfrm>
        </p:spPr>
        <p:txBody>
          <a:bodyPr/>
          <a:lstStyle/>
          <a:p>
            <a:pPr algn="ctr"/>
            <a:r>
              <a:rPr lang="ru-RU"/>
              <a:t>Аутотрансплантация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43744"/>
            <a:ext cx="7632848" cy="2557264"/>
          </a:xfrm>
        </p:spPr>
        <p:txBody>
          <a:bodyPr>
            <a:noAutofit/>
          </a:bodyPr>
          <a:lstStyle/>
          <a:p>
            <a:r>
              <a:rPr lang="ru-RU" sz="2400" err="1"/>
              <a:t>Бір</a:t>
            </a:r>
            <a:r>
              <a:rPr lang="ru-RU" sz="2400"/>
              <a:t> организм </a:t>
            </a:r>
            <a:r>
              <a:rPr lang="ru-RU" sz="2400" err="1"/>
              <a:t>ішіндегі</a:t>
            </a:r>
            <a:r>
              <a:rPr lang="ru-RU" sz="2400"/>
              <a:t> трансплантация. </a:t>
            </a:r>
            <a:r>
              <a:rPr lang="ru-RU" sz="2400" err="1"/>
              <a:t>Аутотрансплантаттар</a:t>
            </a:r>
            <a:r>
              <a:rPr lang="ru-RU" sz="2400"/>
              <a:t> </a:t>
            </a:r>
            <a:r>
              <a:rPr lang="ru-RU" sz="2400" err="1"/>
              <a:t>негізінен</a:t>
            </a:r>
            <a:r>
              <a:rPr lang="ru-RU" sz="2400"/>
              <a:t> </a:t>
            </a:r>
            <a:r>
              <a:rPr lang="ru-RU" sz="2400" err="1"/>
              <a:t>тері</a:t>
            </a:r>
            <a:r>
              <a:rPr lang="ru-RU" sz="2400"/>
              <a:t>, </a:t>
            </a:r>
            <a:r>
              <a:rPr lang="ru-RU" sz="2400" err="1"/>
              <a:t>тамыр</a:t>
            </a:r>
            <a:r>
              <a:rPr lang="ru-RU" sz="2400"/>
              <a:t>, </a:t>
            </a:r>
            <a:r>
              <a:rPr lang="ru-RU" sz="2400" err="1"/>
              <a:t>шеміршек</a:t>
            </a:r>
            <a:r>
              <a:rPr lang="ru-RU" sz="2400"/>
              <a:t> </a:t>
            </a:r>
            <a:r>
              <a:rPr lang="ru-RU" sz="2400" err="1"/>
              <a:t>сияқты</a:t>
            </a:r>
            <a:r>
              <a:rPr lang="ru-RU" sz="2400"/>
              <a:t> </a:t>
            </a:r>
            <a:r>
              <a:rPr lang="ru-RU" sz="2400" err="1"/>
              <a:t>зақымдалған</a:t>
            </a:r>
            <a:r>
              <a:rPr lang="ru-RU" sz="2400"/>
              <a:t> </a:t>
            </a:r>
            <a:r>
              <a:rPr lang="ru-RU" sz="2400" err="1"/>
              <a:t>немесе</a:t>
            </a:r>
            <a:r>
              <a:rPr lang="ru-RU" sz="2400"/>
              <a:t> </a:t>
            </a:r>
            <a:r>
              <a:rPr lang="ru-RU" sz="2400" err="1"/>
              <a:t>жоғалған</a:t>
            </a:r>
            <a:r>
              <a:rPr lang="ru-RU" sz="2400"/>
              <a:t> </a:t>
            </a:r>
            <a:r>
              <a:rPr lang="ru-RU" sz="2400" err="1"/>
              <a:t>тіндерді</a:t>
            </a:r>
            <a:r>
              <a:rPr lang="ru-RU" sz="2400"/>
              <a:t> </a:t>
            </a:r>
            <a:r>
              <a:rPr lang="ru-RU" sz="2400" err="1"/>
              <a:t>ауыстыру</a:t>
            </a:r>
            <a:r>
              <a:rPr lang="ru-RU" sz="2400"/>
              <a:t> </a:t>
            </a:r>
            <a:r>
              <a:rPr lang="ru-RU" sz="2400" err="1"/>
              <a:t>үшін</a:t>
            </a:r>
            <a:r>
              <a:rPr lang="ru-RU" sz="2400"/>
              <a:t> </a:t>
            </a:r>
            <a:r>
              <a:rPr lang="ru-RU" sz="2400" err="1"/>
              <a:t>пайдаланылады</a:t>
            </a:r>
            <a:r>
              <a:rPr lang="ru-RU" sz="2400"/>
              <a:t>. </a:t>
            </a:r>
            <a:r>
              <a:rPr lang="ru-RU" sz="2400" err="1"/>
              <a:t>Бұл</a:t>
            </a:r>
            <a:r>
              <a:rPr lang="ru-RU" sz="2400"/>
              <a:t> </a:t>
            </a:r>
            <a:r>
              <a:rPr lang="ru-RU" sz="2400" err="1"/>
              <a:t>жағдайда</a:t>
            </a:r>
            <a:r>
              <a:rPr lang="ru-RU" sz="2400"/>
              <a:t> </a:t>
            </a:r>
            <a:r>
              <a:rPr lang="ru-RU" sz="2400" err="1"/>
              <a:t>трансплантатта</a:t>
            </a:r>
            <a:r>
              <a:rPr lang="ru-RU" sz="2400"/>
              <a:t> </a:t>
            </a:r>
            <a:r>
              <a:rPr lang="ru-RU" sz="2400" err="1"/>
              <a:t>иммундық</a:t>
            </a:r>
            <a:r>
              <a:rPr lang="ru-RU" sz="2400"/>
              <a:t> реакция </a:t>
            </a:r>
            <a:r>
              <a:rPr lang="ru-RU" sz="2400" err="1"/>
              <a:t>дамымайды</a:t>
            </a:r>
            <a:r>
              <a:rPr lang="ru-RU" sz="2400"/>
              <a:t> </a:t>
            </a:r>
            <a:r>
              <a:rPr lang="ru-RU" sz="2400" err="1"/>
              <a:t>және</a:t>
            </a:r>
            <a:r>
              <a:rPr lang="ru-RU" sz="2400"/>
              <a:t> </a:t>
            </a:r>
            <a:r>
              <a:rPr lang="ru-RU" sz="2400" err="1"/>
              <a:t>әдетте</a:t>
            </a:r>
            <a:r>
              <a:rPr lang="ru-RU" sz="2400"/>
              <a:t>, 100% </a:t>
            </a:r>
            <a:r>
              <a:rPr lang="ru-RU" sz="2400" err="1"/>
              <a:t>жағдайда</a:t>
            </a:r>
            <a:r>
              <a:rPr lang="ru-RU" sz="2400"/>
              <a:t> </a:t>
            </a:r>
            <a:r>
              <a:rPr lang="ru-RU" sz="2400" err="1"/>
              <a:t>тұрақты</a:t>
            </a:r>
            <a:r>
              <a:rPr lang="ru-RU" sz="2400"/>
              <a:t> </a:t>
            </a:r>
            <a:r>
              <a:rPr lang="ru-RU" sz="2400" err="1"/>
              <a:t>мерзімге</a:t>
            </a:r>
            <a:r>
              <a:rPr lang="ru-RU" sz="2400"/>
              <a:t> </a:t>
            </a:r>
            <a:r>
              <a:rPr lang="ru-RU" sz="2400" err="1"/>
              <a:t>орнығу</a:t>
            </a:r>
            <a:r>
              <a:rPr lang="ru-RU" sz="2400"/>
              <a:t> </a:t>
            </a:r>
            <a:r>
              <a:rPr lang="ru-RU" sz="2400" err="1"/>
              <a:t>байқалады</a:t>
            </a:r>
            <a:r>
              <a:rPr lang="ru-RU" sz="2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431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4824536" cy="715962"/>
          </a:xfrm>
        </p:spPr>
        <p:txBody>
          <a:bodyPr>
            <a:normAutofit/>
          </a:bodyPr>
          <a:lstStyle/>
          <a:p>
            <a:r>
              <a:rPr lang="ru-RU" sz="3200" err="1"/>
              <a:t>Аллотрансплантация</a:t>
            </a:r>
            <a:endParaRPr lang="ru-RU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14400"/>
            <a:ext cx="8083624" cy="5394920"/>
          </a:xfrm>
        </p:spPr>
        <p:txBody>
          <a:bodyPr>
            <a:normAutofit fontScale="70000" lnSpcReduction="20000"/>
          </a:bodyPr>
          <a:lstStyle/>
          <a:p>
            <a:r>
              <a:rPr lang="ru-RU" err="1"/>
              <a:t>бір</a:t>
            </a:r>
            <a:r>
              <a:rPr lang="ru-RU"/>
              <a:t> </a:t>
            </a:r>
            <a:r>
              <a:rPr lang="ru-RU" err="1"/>
              <a:t>түрдегі</a:t>
            </a:r>
            <a:r>
              <a:rPr lang="ru-RU"/>
              <a:t> </a:t>
            </a:r>
            <a:r>
              <a:rPr lang="ru-RU" err="1"/>
              <a:t>ағзалар</a:t>
            </a:r>
            <a:r>
              <a:rPr lang="ru-RU"/>
              <a:t> </a:t>
            </a:r>
            <a:r>
              <a:rPr lang="ru-RU" err="1"/>
              <a:t>шегінде</a:t>
            </a:r>
            <a:r>
              <a:rPr lang="ru-RU"/>
              <a:t> трансплантация. </a:t>
            </a:r>
            <a:r>
              <a:rPr lang="ru-RU" err="1"/>
              <a:t>Бұл</a:t>
            </a:r>
            <a:r>
              <a:rPr lang="ru-RU"/>
              <a:t> </a:t>
            </a:r>
            <a:r>
              <a:rPr lang="ru-RU" err="1"/>
              <a:t>мүшелерді</a:t>
            </a:r>
            <a:r>
              <a:rPr lang="ru-RU"/>
              <a:t> </a:t>
            </a:r>
            <a:r>
              <a:rPr lang="ru-RU" err="1"/>
              <a:t>бір</a:t>
            </a:r>
            <a:r>
              <a:rPr lang="ru-RU"/>
              <a:t> </a:t>
            </a:r>
            <a:r>
              <a:rPr lang="ru-RU" err="1"/>
              <a:t>адамнан</a:t>
            </a:r>
            <a:r>
              <a:rPr lang="ru-RU"/>
              <a:t> </a:t>
            </a:r>
            <a:r>
              <a:rPr lang="ru-RU" err="1"/>
              <a:t>екіншісіне</a:t>
            </a:r>
            <a:r>
              <a:rPr lang="ru-RU"/>
              <a:t> </a:t>
            </a:r>
            <a:r>
              <a:rPr lang="ru-RU" err="1"/>
              <a:t>ауыстыру</a:t>
            </a:r>
            <a:r>
              <a:rPr lang="ru-RU"/>
              <a:t>.</a:t>
            </a:r>
          </a:p>
          <a:p>
            <a:r>
              <a:rPr lang="ru-RU" err="1"/>
              <a:t>Аллотрансплантация</a:t>
            </a:r>
            <a:r>
              <a:rPr lang="ru-RU"/>
              <a:t> </a:t>
            </a:r>
            <a:r>
              <a:rPr lang="ru-RU" err="1"/>
              <a:t>жасалғанда</a:t>
            </a:r>
            <a:r>
              <a:rPr lang="ru-RU"/>
              <a:t> реципиент </a:t>
            </a:r>
            <a:r>
              <a:rPr lang="ru-RU" err="1"/>
              <a:t>денесінде</a:t>
            </a:r>
            <a:r>
              <a:rPr lang="ru-RU"/>
              <a:t> </a:t>
            </a:r>
            <a:r>
              <a:rPr lang="ru-RU" err="1"/>
              <a:t>мүше</a:t>
            </a:r>
            <a:r>
              <a:rPr lang="ru-RU"/>
              <a:t> </a:t>
            </a:r>
            <a:r>
              <a:rPr lang="ru-RU" err="1"/>
              <a:t>толығымен</a:t>
            </a:r>
            <a:r>
              <a:rPr lang="ru-RU"/>
              <a:t> </a:t>
            </a:r>
            <a:r>
              <a:rPr lang="ru-RU" err="1"/>
              <a:t>орнығып</a:t>
            </a:r>
            <a:r>
              <a:rPr lang="ru-RU"/>
              <a:t> </a:t>
            </a:r>
            <a:r>
              <a:rPr lang="ru-RU" err="1"/>
              <a:t>қызметін</a:t>
            </a:r>
            <a:r>
              <a:rPr lang="ru-RU"/>
              <a:t> </a:t>
            </a:r>
            <a:r>
              <a:rPr lang="ru-RU" err="1"/>
              <a:t>атқару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донор мен  </a:t>
            </a:r>
            <a:r>
              <a:rPr lang="ru-RU" err="1"/>
              <a:t>реципиенттің</a:t>
            </a:r>
            <a:r>
              <a:rPr lang="ru-RU"/>
              <a:t> </a:t>
            </a:r>
            <a:r>
              <a:rPr lang="ru-RU" err="1"/>
              <a:t>антигендері</a:t>
            </a:r>
            <a:r>
              <a:rPr lang="ru-RU"/>
              <a:t> </a:t>
            </a:r>
            <a:r>
              <a:rPr lang="ru-RU" err="1"/>
              <a:t>яғни</a:t>
            </a:r>
            <a:r>
              <a:rPr lang="ru-RU"/>
              <a:t> </a:t>
            </a:r>
            <a:r>
              <a:rPr lang="ru-RU" err="1"/>
              <a:t>ұлпа</a:t>
            </a:r>
            <a:r>
              <a:rPr lang="ru-RU"/>
              <a:t> </a:t>
            </a:r>
            <a:r>
              <a:rPr lang="ru-RU" err="1"/>
              <a:t>сәйкестігінің</a:t>
            </a:r>
            <a:r>
              <a:rPr lang="ru-RU"/>
              <a:t> бас </a:t>
            </a:r>
            <a:r>
              <a:rPr lang="ru-RU" err="1"/>
              <a:t>жиыны</a:t>
            </a:r>
            <a:r>
              <a:rPr lang="ru-RU"/>
              <a:t> </a:t>
            </a:r>
            <a:r>
              <a:rPr lang="en-US"/>
              <a:t>(</a:t>
            </a:r>
            <a:r>
              <a:rPr lang="kk-KZ" u="sng"/>
              <a:t>ағыл</a:t>
            </a:r>
            <a:r>
              <a:rPr lang="en-US" u="sng">
                <a:hlinkClick r:id="rId2"/>
              </a:rPr>
              <a:t>.</a:t>
            </a:r>
            <a:r>
              <a:rPr lang="en-US"/>
              <a:t> </a:t>
            </a:r>
            <a:r>
              <a:rPr lang="en-US" i="1"/>
              <a:t>MHC, </a:t>
            </a:r>
            <a:r>
              <a:rPr lang="kk-KZ" i="1"/>
              <a:t> </a:t>
            </a:r>
            <a:r>
              <a:rPr lang="en-US" i="1"/>
              <a:t>major histocompatibility complex</a:t>
            </a:r>
            <a:r>
              <a:rPr lang="en-US"/>
              <a:t>)</a:t>
            </a:r>
            <a:r>
              <a:rPr lang="kk-KZ"/>
              <a:t> </a:t>
            </a:r>
            <a:r>
              <a:rPr lang="ru-RU" err="1"/>
              <a:t>сәйкестігін</a:t>
            </a:r>
            <a:r>
              <a:rPr lang="ru-RU"/>
              <a:t> </a:t>
            </a:r>
            <a:r>
              <a:rPr lang="ru-RU" err="1"/>
              <a:t>тексереді</a:t>
            </a:r>
            <a:r>
              <a:rPr lang="ru-RU"/>
              <a:t>. MHC </a:t>
            </a:r>
            <a:r>
              <a:rPr lang="ru-RU" err="1"/>
              <a:t>антигендердің</a:t>
            </a:r>
            <a:r>
              <a:rPr lang="ru-RU"/>
              <a:t> </a:t>
            </a:r>
            <a:r>
              <a:rPr lang="ru-RU" err="1"/>
              <a:t>алтауыда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бесеуі</a:t>
            </a:r>
            <a:r>
              <a:rPr lang="ru-RU"/>
              <a:t> </a:t>
            </a:r>
            <a:r>
              <a:rPr lang="ru-RU" err="1"/>
              <a:t>сәйкес</a:t>
            </a:r>
            <a:r>
              <a:rPr lang="ru-RU"/>
              <a:t> болу </a:t>
            </a:r>
            <a:r>
              <a:rPr lang="ru-RU" err="1"/>
              <a:t>тиіс</a:t>
            </a:r>
            <a:r>
              <a:rPr lang="ru-RU"/>
              <a:t>.  MHC </a:t>
            </a:r>
            <a:r>
              <a:rPr lang="ru-RU" err="1"/>
              <a:t>екі</a:t>
            </a:r>
            <a:r>
              <a:rPr lang="ru-RU"/>
              <a:t> </a:t>
            </a:r>
            <a:r>
              <a:rPr lang="ru-RU" err="1"/>
              <a:t>антигені</a:t>
            </a:r>
            <a:r>
              <a:rPr lang="ru-RU"/>
              <a:t> </a:t>
            </a:r>
            <a:r>
              <a:rPr lang="ru-RU" err="1"/>
              <a:t>сәйкес</a:t>
            </a:r>
            <a:r>
              <a:rPr lang="ru-RU"/>
              <a:t> </a:t>
            </a:r>
            <a:r>
              <a:rPr lang="ru-RU" err="1"/>
              <a:t>келмесе</a:t>
            </a:r>
            <a:r>
              <a:rPr lang="ru-RU"/>
              <a:t> де трансплантация </a:t>
            </a:r>
            <a:r>
              <a:rPr lang="ru-RU" err="1"/>
              <a:t>жасауға</a:t>
            </a:r>
            <a:r>
              <a:rPr lang="ru-RU"/>
              <a:t> </a:t>
            </a:r>
            <a:r>
              <a:rPr lang="ru-RU" err="1"/>
              <a:t>мүмкіндік</a:t>
            </a:r>
            <a:r>
              <a:rPr lang="ru-RU"/>
              <a:t> бар, </a:t>
            </a:r>
            <a:r>
              <a:rPr lang="ru-RU" err="1"/>
              <a:t>бірақ</a:t>
            </a:r>
            <a:r>
              <a:rPr lang="ru-RU"/>
              <a:t> реципиент организм </a:t>
            </a:r>
            <a:r>
              <a:rPr lang="ru-RU" err="1"/>
              <a:t>трансплантантты</a:t>
            </a:r>
            <a:r>
              <a:rPr lang="ru-RU"/>
              <a:t> </a:t>
            </a:r>
            <a:r>
              <a:rPr lang="ru-RU" err="1"/>
              <a:t>қабылдамау</a:t>
            </a:r>
            <a:r>
              <a:rPr lang="ru-RU"/>
              <a:t> </a:t>
            </a:r>
            <a:r>
              <a:rPr lang="ru-RU" err="1"/>
              <a:t>мүмкіншілігі</a:t>
            </a:r>
            <a:r>
              <a:rPr lang="ru-RU"/>
              <a:t> </a:t>
            </a:r>
            <a:r>
              <a:rPr lang="ru-RU" err="1"/>
              <a:t>жоғары</a:t>
            </a:r>
            <a:r>
              <a:rPr lang="ru-RU"/>
              <a:t>. МНС </a:t>
            </a:r>
            <a:r>
              <a:rPr lang="ru-RU" err="1"/>
              <a:t>антигенінің</a:t>
            </a:r>
            <a:r>
              <a:rPr lang="ru-RU"/>
              <a:t> </a:t>
            </a:r>
            <a:r>
              <a:rPr lang="ru-RU" err="1"/>
              <a:t>үш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оданда</a:t>
            </a:r>
            <a:r>
              <a:rPr lang="ru-RU"/>
              <a:t> </a:t>
            </a:r>
            <a:r>
              <a:rPr lang="ru-RU" err="1"/>
              <a:t>көп</a:t>
            </a:r>
            <a:r>
              <a:rPr lang="ru-RU"/>
              <a:t> </a:t>
            </a:r>
            <a:r>
              <a:rPr lang="ru-RU" err="1"/>
              <a:t>сәйкес</a:t>
            </a:r>
            <a:r>
              <a:rPr lang="ru-RU"/>
              <a:t> </a:t>
            </a:r>
            <a:r>
              <a:rPr lang="ru-RU" err="1"/>
              <a:t>келмеуі</a:t>
            </a:r>
            <a:r>
              <a:rPr lang="ru-RU"/>
              <a:t> трансплантация </a:t>
            </a:r>
            <a:r>
              <a:rPr lang="ru-RU" err="1"/>
              <a:t>жасауға</a:t>
            </a:r>
            <a:r>
              <a:rPr lang="ru-RU"/>
              <a:t> </a:t>
            </a:r>
            <a:r>
              <a:rPr lang="ru-RU" err="1"/>
              <a:t>мүмкіндік</a:t>
            </a:r>
            <a:r>
              <a:rPr lang="ru-RU"/>
              <a:t> </a:t>
            </a:r>
            <a:r>
              <a:rPr lang="ru-RU" err="1"/>
              <a:t>бермейді</a:t>
            </a:r>
            <a:r>
              <a:rPr lang="ru-RU"/>
              <a:t>. </a:t>
            </a:r>
          </a:p>
          <a:p>
            <a:r>
              <a:rPr lang="ru-RU" err="1"/>
              <a:t>Аллотрансплантация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, </a:t>
            </a:r>
            <a:r>
              <a:rPr lang="ru-RU" err="1"/>
              <a:t>тіпті</a:t>
            </a:r>
            <a:r>
              <a:rPr lang="ru-RU"/>
              <a:t> </a:t>
            </a:r>
            <a:r>
              <a:rPr lang="ru-RU" err="1"/>
              <a:t>өте</a:t>
            </a:r>
            <a:r>
              <a:rPr lang="ru-RU"/>
              <a:t> </a:t>
            </a:r>
            <a:r>
              <a:rPr lang="ru-RU" err="1"/>
              <a:t>үйлесімді</a:t>
            </a:r>
            <a:r>
              <a:rPr lang="ru-RU"/>
              <a:t> (</a:t>
            </a:r>
            <a:r>
              <a:rPr lang="ru-RU" err="1"/>
              <a:t>алты</a:t>
            </a:r>
            <a:r>
              <a:rPr lang="ru-RU"/>
              <a:t> </a:t>
            </a:r>
            <a:r>
              <a:rPr lang="en-US"/>
              <a:t>MHC </a:t>
            </a:r>
            <a:r>
              <a:rPr lang="ru-RU" err="1"/>
              <a:t>антигендерінің</a:t>
            </a:r>
            <a:r>
              <a:rPr lang="ru-RU"/>
              <a:t> </a:t>
            </a:r>
            <a:r>
              <a:rPr lang="ru-RU" err="1"/>
              <a:t>алтауы</a:t>
            </a:r>
            <a:r>
              <a:rPr lang="ru-RU"/>
              <a:t> </a:t>
            </a:r>
            <a:r>
              <a:rPr lang="ru-RU" err="1"/>
              <a:t>сәйкес</a:t>
            </a:r>
            <a:r>
              <a:rPr lang="ru-RU"/>
              <a:t> </a:t>
            </a:r>
            <a:r>
              <a:rPr lang="ru-RU" err="1"/>
              <a:t>келді</a:t>
            </a:r>
            <a:r>
              <a:rPr lang="ru-RU"/>
              <a:t>)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жақын</a:t>
            </a:r>
            <a:r>
              <a:rPr lang="ru-RU"/>
              <a:t> </a:t>
            </a:r>
            <a:r>
              <a:rPr lang="ru-RU" err="1"/>
              <a:t>туыс</a:t>
            </a:r>
            <a:r>
              <a:rPr lang="ru-RU"/>
              <a:t> донор </a:t>
            </a:r>
            <a:r>
              <a:rPr lang="ru-RU" err="1"/>
              <a:t>үшін</a:t>
            </a:r>
            <a:r>
              <a:rPr lang="ru-RU"/>
              <a:t> де,  </a:t>
            </a:r>
            <a:r>
              <a:rPr lang="ru-RU" err="1"/>
              <a:t>трансплантаттың</a:t>
            </a:r>
            <a:r>
              <a:rPr lang="ru-RU"/>
              <a:t> </a:t>
            </a:r>
            <a:r>
              <a:rPr lang="ru-RU" err="1"/>
              <a:t>қабылданбау</a:t>
            </a:r>
            <a:r>
              <a:rPr lang="ru-RU"/>
              <a:t> </a:t>
            </a:r>
            <a:r>
              <a:rPr lang="ru-RU" err="1"/>
              <a:t>ықтималдылығын</a:t>
            </a:r>
            <a:r>
              <a:rPr lang="ru-RU"/>
              <a:t> </a:t>
            </a:r>
            <a:r>
              <a:rPr lang="ru-RU" err="1"/>
              <a:t>болдырмау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оның</a:t>
            </a:r>
            <a:r>
              <a:rPr lang="ru-RU"/>
              <a:t> </a:t>
            </a:r>
            <a:r>
              <a:rPr lang="ru-RU" err="1"/>
              <a:t>жерсінуін</a:t>
            </a:r>
            <a:r>
              <a:rPr lang="ru-RU"/>
              <a:t> </a:t>
            </a:r>
            <a:r>
              <a:rPr lang="ru-RU" err="1"/>
              <a:t>қамтамасыз</a:t>
            </a:r>
            <a:r>
              <a:rPr lang="ru-RU"/>
              <a:t> </a:t>
            </a:r>
            <a:r>
              <a:rPr lang="ru-RU" err="1"/>
              <a:t>ету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реципиент </a:t>
            </a:r>
            <a:r>
              <a:rPr lang="ru-RU" err="1"/>
              <a:t>ағзасының</a:t>
            </a:r>
            <a:r>
              <a:rPr lang="ru-RU"/>
              <a:t> </a:t>
            </a:r>
            <a:r>
              <a:rPr lang="ru-RU" err="1"/>
              <a:t>иммуносупрессиясының</a:t>
            </a:r>
            <a:r>
              <a:rPr lang="ru-RU"/>
              <a:t> (</a:t>
            </a:r>
            <a:r>
              <a:rPr lang="ru-RU" err="1"/>
              <a:t>иммундық</a:t>
            </a:r>
            <a:r>
              <a:rPr lang="ru-RU"/>
              <a:t> </a:t>
            </a:r>
            <a:r>
              <a:rPr lang="ru-RU" err="1"/>
              <a:t>жүйенің</a:t>
            </a:r>
            <a:r>
              <a:rPr lang="ru-RU"/>
              <a:t> </a:t>
            </a:r>
            <a:r>
              <a:rPr lang="ru-RU" err="1"/>
              <a:t>тежелуі</a:t>
            </a:r>
            <a:r>
              <a:rPr lang="ru-RU"/>
              <a:t>) </a:t>
            </a:r>
            <a:r>
              <a:rPr lang="ru-RU" err="1"/>
              <a:t>жоғары</a:t>
            </a:r>
            <a:r>
              <a:rPr lang="ru-RU"/>
              <a:t> </a:t>
            </a:r>
            <a:r>
              <a:rPr lang="ru-RU" err="1"/>
              <a:t>дәрежесі</a:t>
            </a:r>
            <a:r>
              <a:rPr lang="ru-RU"/>
              <a:t> </a:t>
            </a:r>
            <a:r>
              <a:rPr lang="ru-RU" err="1"/>
              <a:t>талап</a:t>
            </a:r>
            <a:r>
              <a:rPr lang="ru-RU"/>
              <a:t> </a:t>
            </a:r>
            <a:r>
              <a:rPr lang="ru-RU" err="1"/>
              <a:t>етіледі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646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err="1"/>
              <a:t>Изотрансплантация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554" y="2819400"/>
            <a:ext cx="4128120" cy="309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793748" y="1415143"/>
            <a:ext cx="6781800" cy="1590187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100" b="0" i="0" u="none" strike="noStrike" cap="none" normalizeH="0" baseline="0">
              <a:ln>
                <a:noFill/>
              </a:ln>
              <a:solidFill>
                <a:srgbClr val="222222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генетикалық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жағынан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бірдей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адамдар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арасындағы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трансплантация (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бір-біріне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ұқсас</a:t>
            </a:r>
            <a:r>
              <a:rPr kumimoji="0" lang="ru-RU" altLang="ru-RU" sz="28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 </a:t>
            </a:r>
            <a:r>
              <a:rPr kumimoji="0" lang="ru-RU" altLang="ru-RU" sz="2800" b="0" i="0" u="none" strike="noStrike" cap="none" normalizeH="0" baseline="0" err="1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егіздер</a:t>
            </a:r>
            <a:r>
              <a:rPr kumimoji="0" lang="ru-RU" altLang="ru-RU" sz="2100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inherit"/>
              </a:rPr>
              <a:t>)</a:t>
            </a:r>
            <a:r>
              <a:rPr kumimoji="0" lang="ru-RU" altLang="ru-RU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73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Ксенотрансплантация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err="1"/>
              <a:t>әртүрлі</a:t>
            </a:r>
            <a:r>
              <a:rPr lang="ru-RU"/>
              <a:t> </a:t>
            </a:r>
            <a:r>
              <a:rPr lang="ru-RU" err="1"/>
              <a:t>түрлерден</a:t>
            </a:r>
            <a:r>
              <a:rPr lang="ru-RU"/>
              <a:t> </a:t>
            </a:r>
            <a:r>
              <a:rPr lang="ru-RU" err="1"/>
              <a:t>ағзалар</a:t>
            </a:r>
            <a:r>
              <a:rPr lang="ru-RU"/>
              <a:t> мен </a:t>
            </a:r>
            <a:r>
              <a:rPr lang="ru-RU" err="1"/>
              <a:t>ұлпаларды</a:t>
            </a:r>
            <a:r>
              <a:rPr lang="ru-RU"/>
              <a:t> </a:t>
            </a:r>
            <a:r>
              <a:rPr lang="ru-RU" err="1"/>
              <a:t>ауыстырып</a:t>
            </a:r>
            <a:r>
              <a:rPr lang="ru-RU"/>
              <a:t> салу (</a:t>
            </a:r>
            <a:r>
              <a:rPr lang="ru-RU" err="1"/>
              <a:t>адамнан</a:t>
            </a:r>
            <a:r>
              <a:rPr lang="ru-RU"/>
              <a:t> – </a:t>
            </a:r>
            <a:r>
              <a:rPr lang="ru-RU" err="1"/>
              <a:t>маймылдан</a:t>
            </a:r>
            <a:r>
              <a:rPr lang="ru-RU"/>
              <a:t>, </a:t>
            </a:r>
            <a:r>
              <a:rPr lang="ru-RU" err="1"/>
              <a:t>тышқаннан</a:t>
            </a:r>
            <a:r>
              <a:rPr lang="ru-RU"/>
              <a:t> – </a:t>
            </a:r>
            <a:r>
              <a:rPr lang="ru-RU" err="1"/>
              <a:t>егеуқұйрықтан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т.б</a:t>
            </a:r>
            <a:r>
              <a:rPr lang="ru-RU"/>
              <a:t>.).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81400"/>
            <a:ext cx="55245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1668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14400"/>
            <a:ext cx="4959927" cy="5334000"/>
          </a:xfrm>
        </p:spPr>
        <p:txBody>
          <a:bodyPr>
            <a:normAutofit fontScale="85000" lnSpcReduction="20000"/>
          </a:bodyPr>
          <a:lstStyle/>
          <a:p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орны</a:t>
            </a:r>
            <a:r>
              <a:rPr lang="ru-RU"/>
              <a:t> </a:t>
            </a:r>
            <a:r>
              <a:rPr lang="ru-RU" err="1"/>
              <a:t>бойынша</a:t>
            </a:r>
            <a:r>
              <a:rPr lang="ru-RU"/>
              <a:t> </a:t>
            </a:r>
          </a:p>
          <a:p>
            <a:r>
              <a:rPr lang="ru-RU" err="1">
                <a:solidFill>
                  <a:srgbClr val="FF0000"/>
                </a:solidFill>
              </a:rPr>
              <a:t>ортотопиялық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>
                <a:solidFill>
                  <a:srgbClr val="FF0000"/>
                </a:solidFill>
              </a:rPr>
              <a:t>гетеротопиялық</a:t>
            </a:r>
            <a:r>
              <a:rPr lang="ru-RU"/>
              <a:t> </a:t>
            </a:r>
            <a:r>
              <a:rPr lang="ru-RU" err="1"/>
              <a:t>болып</a:t>
            </a:r>
            <a:r>
              <a:rPr lang="ru-RU"/>
              <a:t> </a:t>
            </a:r>
            <a:r>
              <a:rPr lang="ru-RU" err="1"/>
              <a:t>бөлінеді</a:t>
            </a:r>
            <a:endParaRPr lang="ru-RU"/>
          </a:p>
          <a:p>
            <a:r>
              <a:rPr lang="ru-RU" err="1">
                <a:solidFill>
                  <a:srgbClr val="FF0000"/>
                </a:solidFill>
              </a:rPr>
              <a:t>Ортотопиялық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/>
              <a:t>трансплантация (</a:t>
            </a:r>
            <a:r>
              <a:rPr lang="ru-RU" err="1"/>
              <a:t>грекше</a:t>
            </a:r>
            <a:r>
              <a:rPr lang="ru-RU"/>
              <a:t> </a:t>
            </a:r>
            <a:r>
              <a:rPr lang="en-GB" err="1"/>
              <a:t>orthos</a:t>
            </a:r>
            <a:r>
              <a:rPr lang="en-GB"/>
              <a:t> - </a:t>
            </a:r>
            <a:r>
              <a:rPr lang="ru-RU" err="1"/>
              <a:t>түзу</a:t>
            </a:r>
            <a:r>
              <a:rPr lang="ru-RU"/>
              <a:t>, </a:t>
            </a:r>
            <a:r>
              <a:rPr lang="ru-RU" err="1"/>
              <a:t>дұрыс</a:t>
            </a:r>
            <a:r>
              <a:rPr lang="ru-RU"/>
              <a:t> + </a:t>
            </a:r>
            <a:r>
              <a:rPr lang="en-GB" err="1"/>
              <a:t>topos</a:t>
            </a:r>
            <a:r>
              <a:rPr lang="ru-RU"/>
              <a:t> - </a:t>
            </a:r>
            <a:r>
              <a:rPr lang="ru-RU" err="1"/>
              <a:t>орын</a:t>
            </a:r>
            <a:r>
              <a:rPr lang="ru-RU"/>
              <a:t>) - </a:t>
            </a:r>
            <a:r>
              <a:rPr lang="ru-RU" err="1"/>
              <a:t>сол</a:t>
            </a:r>
            <a:r>
              <a:rPr lang="ru-RU"/>
              <a:t> </a:t>
            </a:r>
            <a:r>
              <a:rPr lang="ru-RU" err="1"/>
              <a:t>жетіспейтін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жойылған</a:t>
            </a:r>
            <a:r>
              <a:rPr lang="ru-RU"/>
              <a:t> </a:t>
            </a:r>
            <a:r>
              <a:rPr lang="ru-RU" err="1"/>
              <a:t>органның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ұлпаның</a:t>
            </a:r>
            <a:r>
              <a:rPr lang="ru-RU"/>
              <a:t> </a:t>
            </a:r>
            <a:r>
              <a:rPr lang="ru-RU" err="1"/>
              <a:t>орнына</a:t>
            </a:r>
            <a:r>
              <a:rPr lang="ru-RU"/>
              <a:t> </a:t>
            </a:r>
            <a:r>
              <a:rPr lang="ru-RU" err="1"/>
              <a:t>мүше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ұлпаның</a:t>
            </a:r>
            <a:r>
              <a:rPr lang="ru-RU"/>
              <a:t> </a:t>
            </a:r>
            <a:r>
              <a:rPr lang="ru-RU" err="1"/>
              <a:t>орнына</a:t>
            </a:r>
            <a:r>
              <a:rPr lang="ru-RU"/>
              <a:t> </a:t>
            </a:r>
            <a:r>
              <a:rPr lang="ru-RU" err="1"/>
              <a:t>орналастырылатын</a:t>
            </a:r>
            <a:r>
              <a:rPr lang="ru-RU"/>
              <a:t> трансплантация.</a:t>
            </a:r>
          </a:p>
        </p:txBody>
      </p:sp>
      <p:pic>
        <p:nvPicPr>
          <p:cNvPr id="4" name="image18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9927" y="1143000"/>
            <a:ext cx="4366895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664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8200"/>
            <a:ext cx="4267199" cy="5410200"/>
          </a:xfrm>
        </p:spPr>
        <p:txBody>
          <a:bodyPr>
            <a:normAutofit fontScale="85000" lnSpcReduction="10000"/>
          </a:bodyPr>
          <a:lstStyle/>
          <a:p>
            <a:r>
              <a:rPr lang="ru-RU" err="1">
                <a:solidFill>
                  <a:srgbClr val="FF0000"/>
                </a:solidFill>
              </a:rPr>
              <a:t>Гетеротопиялық</a:t>
            </a: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/>
              <a:t>трансплантация (</a:t>
            </a:r>
            <a:r>
              <a:rPr lang="ru-RU" err="1"/>
              <a:t>грекше</a:t>
            </a:r>
            <a:r>
              <a:rPr lang="ru-RU"/>
              <a:t> </a:t>
            </a:r>
            <a:r>
              <a:rPr lang="en-GB" err="1"/>
              <a:t>heteros</a:t>
            </a:r>
            <a:r>
              <a:rPr lang="en-GB"/>
              <a:t> - </a:t>
            </a:r>
            <a:r>
              <a:rPr lang="ru-RU" err="1"/>
              <a:t>басқа</a:t>
            </a:r>
            <a:r>
              <a:rPr lang="ru-RU"/>
              <a:t>, </a:t>
            </a:r>
            <a:r>
              <a:rPr lang="ru-RU" err="1"/>
              <a:t>әртүрлі</a:t>
            </a:r>
            <a:r>
              <a:rPr lang="ru-RU"/>
              <a:t>, </a:t>
            </a:r>
            <a:r>
              <a:rPr lang="ru-RU" err="1"/>
              <a:t>ерекше</a:t>
            </a:r>
            <a:r>
              <a:rPr lang="ru-RU"/>
              <a:t> + </a:t>
            </a:r>
            <a:r>
              <a:rPr lang="en-GB" err="1"/>
              <a:t>topos</a:t>
            </a:r>
            <a:r>
              <a:rPr lang="ru-RU"/>
              <a:t> </a:t>
            </a:r>
            <a:r>
              <a:rPr lang="en-GB"/>
              <a:t>- </a:t>
            </a:r>
            <a:r>
              <a:rPr lang="ru-RU" err="1"/>
              <a:t>орын</a:t>
            </a:r>
            <a:r>
              <a:rPr lang="ru-RU"/>
              <a:t>) - </a:t>
            </a:r>
            <a:r>
              <a:rPr lang="ru-RU" err="1"/>
              <a:t>бұл</a:t>
            </a:r>
            <a:r>
              <a:rPr lang="ru-RU"/>
              <a:t> </a:t>
            </a:r>
            <a:r>
              <a:rPr lang="ru-RU" err="1"/>
              <a:t>органды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kk-KZ"/>
              <a:t>ұ</a:t>
            </a:r>
            <a:r>
              <a:rPr lang="ru-RU" err="1"/>
              <a:t>лпаларды</a:t>
            </a:r>
            <a:r>
              <a:rPr lang="ru-RU"/>
              <a:t> </a:t>
            </a:r>
            <a:r>
              <a:rPr lang="ru-RU" err="1"/>
              <a:t>өзіне</a:t>
            </a:r>
            <a:r>
              <a:rPr lang="ru-RU"/>
              <a:t> </a:t>
            </a:r>
            <a:r>
              <a:rPr lang="ru-RU" err="1"/>
              <a:t>тән</a:t>
            </a:r>
            <a:r>
              <a:rPr lang="ru-RU"/>
              <a:t> </a:t>
            </a:r>
            <a:r>
              <a:rPr lang="ru-RU" err="1"/>
              <a:t>емес</a:t>
            </a:r>
            <a:r>
              <a:rPr lang="ru-RU"/>
              <a:t> </a:t>
            </a:r>
            <a:r>
              <a:rPr lang="ru-RU" err="1"/>
              <a:t>жерге</a:t>
            </a:r>
            <a:r>
              <a:rPr lang="ru-RU"/>
              <a:t> </a:t>
            </a:r>
            <a:r>
              <a:rPr lang="ru-RU" err="1"/>
              <a:t>орналастыратын</a:t>
            </a:r>
            <a:r>
              <a:rPr lang="ru-RU"/>
              <a:t> трансплантация.</a:t>
            </a:r>
          </a:p>
          <a:p>
            <a:r>
              <a:rPr lang="ru-RU" err="1"/>
              <a:t>Гетеротопиялық</a:t>
            </a:r>
            <a:r>
              <a:rPr lang="ru-RU"/>
              <a:t> трансплантация </a:t>
            </a:r>
            <a:r>
              <a:rPr lang="ru-RU" err="1"/>
              <a:t>кейбір</a:t>
            </a:r>
            <a:r>
              <a:rPr lang="ru-RU"/>
              <a:t> </a:t>
            </a:r>
            <a:r>
              <a:rPr lang="ru-RU" err="1"/>
              <a:t>жағдайларда</a:t>
            </a:r>
            <a:r>
              <a:rPr lang="ru-RU"/>
              <a:t> </a:t>
            </a:r>
            <a:r>
              <a:rPr lang="ru-RU" err="1"/>
              <a:t>көмекші</a:t>
            </a:r>
            <a:r>
              <a:rPr lang="ru-RU"/>
              <a:t> </a:t>
            </a:r>
            <a:r>
              <a:rPr lang="ru-RU" err="1"/>
              <a:t>сипатта</a:t>
            </a:r>
            <a:r>
              <a:rPr lang="ru-RU"/>
              <a:t> </a:t>
            </a:r>
            <a:r>
              <a:rPr lang="ru-RU" err="1"/>
              <a:t>болуы</a:t>
            </a:r>
            <a:r>
              <a:rPr lang="ru-RU"/>
              <a:t> </a:t>
            </a:r>
            <a:r>
              <a:rPr lang="ru-RU" err="1"/>
              <a:t>мүмкін</a:t>
            </a:r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1371600"/>
            <a:ext cx="403860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58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Донор </a:t>
            </a:r>
            <a:r>
              <a:rPr lang="ru-RU" err="1"/>
              <a:t>түрі</a:t>
            </a:r>
            <a:r>
              <a:rPr lang="ru-RU"/>
              <a:t> </a:t>
            </a:r>
            <a:r>
              <a:rPr lang="ru-RU" err="1"/>
              <a:t>бойынша</a:t>
            </a:r>
            <a:r>
              <a:rPr lang="ru-RU"/>
              <a:t>:</a:t>
            </a:r>
            <a:br>
              <a:rPr lang="ru-RU"/>
            </a:b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• </a:t>
            </a:r>
            <a:r>
              <a:rPr lang="ru-RU" err="1"/>
              <a:t>тірі</a:t>
            </a:r>
            <a:endParaRPr lang="ru-RU"/>
          </a:p>
          <a:p>
            <a:r>
              <a:rPr lang="ru-RU"/>
              <a:t>• </a:t>
            </a:r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болғаннан</a:t>
            </a:r>
            <a:r>
              <a:rPr lang="ru-RU"/>
              <a:t> </a:t>
            </a:r>
            <a:r>
              <a:rPr lang="ru-RU" err="1"/>
              <a:t>кейінгі</a:t>
            </a:r>
            <a:endParaRPr lang="ru-RU"/>
          </a:p>
          <a:p>
            <a:r>
              <a:rPr lang="ru-RU"/>
              <a:t>• </a:t>
            </a:r>
            <a:r>
              <a:rPr lang="ru-RU" err="1"/>
              <a:t>жануарлар</a:t>
            </a:r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49720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85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Тірі донорлар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err="1"/>
              <a:t>Тірі</a:t>
            </a:r>
            <a:r>
              <a:rPr lang="ru-RU"/>
              <a:t> </a:t>
            </a:r>
            <a:r>
              <a:rPr lang="ru-RU" err="1"/>
              <a:t>донорлар</a:t>
            </a:r>
            <a:r>
              <a:rPr lang="ru-RU"/>
              <a:t> - </a:t>
            </a:r>
            <a:r>
              <a:rPr lang="ru-RU" err="1"/>
              <a:t>бұл</a:t>
            </a:r>
            <a:r>
              <a:rPr lang="ru-RU"/>
              <a:t> </a:t>
            </a:r>
            <a:r>
              <a:rPr lang="ru-RU" err="1"/>
              <a:t>пациенттерге</a:t>
            </a:r>
            <a:r>
              <a:rPr lang="ru-RU"/>
              <a:t>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</a:t>
            </a:r>
            <a:r>
              <a:rPr lang="ru-RU" err="1"/>
              <a:t>өз</a:t>
            </a:r>
            <a:r>
              <a:rPr lang="ru-RU"/>
              <a:t> </a:t>
            </a:r>
            <a:r>
              <a:rPr lang="ru-RU" err="1"/>
              <a:t>еркімен</a:t>
            </a:r>
            <a:r>
              <a:rPr lang="ru-RU"/>
              <a:t> </a:t>
            </a:r>
            <a:r>
              <a:rPr lang="ru-RU" err="1"/>
              <a:t>мүше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ұлпаны</a:t>
            </a:r>
            <a:r>
              <a:rPr lang="ru-RU"/>
              <a:t> </a:t>
            </a:r>
            <a:r>
              <a:rPr lang="ru-RU" err="1"/>
              <a:t>беретін</a:t>
            </a:r>
            <a:r>
              <a:rPr lang="ru-RU"/>
              <a:t> </a:t>
            </a:r>
            <a:r>
              <a:rPr lang="ru-RU" err="1"/>
              <a:t>адамдар</a:t>
            </a:r>
            <a:endParaRPr lang="ru-RU"/>
          </a:p>
          <a:p>
            <a:r>
              <a:rPr lang="ru-RU" err="1"/>
              <a:t>Тірі</a:t>
            </a:r>
            <a:r>
              <a:rPr lang="ru-RU"/>
              <a:t> </a:t>
            </a:r>
            <a:r>
              <a:rPr lang="ru-RU" err="1"/>
              <a:t>донорлар</a:t>
            </a:r>
            <a:r>
              <a:rPr lang="ru-RU"/>
              <a:t> </a:t>
            </a:r>
            <a:r>
              <a:rPr lang="ru-RU" err="1"/>
              <a:t>бере</a:t>
            </a:r>
            <a:r>
              <a:rPr lang="ru-RU"/>
              <a:t> </a:t>
            </a:r>
            <a:r>
              <a:rPr lang="ru-RU" err="1"/>
              <a:t>алады</a:t>
            </a:r>
            <a:r>
              <a:rPr lang="ru-RU"/>
              <a:t>:</a:t>
            </a:r>
          </a:p>
          <a:p>
            <a:r>
              <a:rPr lang="ru-RU"/>
              <a:t>- </a:t>
            </a:r>
            <a:r>
              <a:rPr lang="ru-RU" err="1"/>
              <a:t>бір</a:t>
            </a:r>
            <a:r>
              <a:rPr lang="ru-RU"/>
              <a:t> </a:t>
            </a:r>
            <a:r>
              <a:rPr lang="ru-RU" err="1"/>
              <a:t>бүйрек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өкпенің</a:t>
            </a:r>
            <a:r>
              <a:rPr lang="ru-RU"/>
              <a:t> </a:t>
            </a:r>
            <a:r>
              <a:rPr lang="ru-RU" err="1"/>
              <a:t>бөлігі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бауырдың</a:t>
            </a:r>
            <a:r>
              <a:rPr lang="ru-RU"/>
              <a:t> </a:t>
            </a:r>
            <a:r>
              <a:rPr lang="ru-RU" err="1"/>
              <a:t>бөлігі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ұйқы</a:t>
            </a:r>
            <a:r>
              <a:rPr lang="ru-RU"/>
              <a:t> </a:t>
            </a:r>
            <a:r>
              <a:rPr lang="ru-RU" err="1"/>
              <a:t>безінің</a:t>
            </a:r>
            <a:r>
              <a:rPr lang="ru-RU"/>
              <a:t> </a:t>
            </a:r>
            <a:r>
              <a:rPr lang="ru-RU" err="1"/>
              <a:t>бөлігі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ішек</a:t>
            </a:r>
            <a:r>
              <a:rPr lang="ru-RU"/>
              <a:t> </a:t>
            </a:r>
            <a:r>
              <a:rPr lang="ru-RU" err="1"/>
              <a:t>үзіндісі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690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err="1"/>
              <a:t>Тірі</a:t>
            </a:r>
            <a:r>
              <a:rPr lang="ru-RU"/>
              <a:t> </a:t>
            </a:r>
            <a:r>
              <a:rPr lang="ru-RU" err="1"/>
              <a:t>донорларды</a:t>
            </a:r>
            <a:r>
              <a:rPr lang="ru-RU"/>
              <a:t> </a:t>
            </a:r>
            <a:r>
              <a:rPr lang="ru-RU" err="1"/>
              <a:t>пайдаланудың</a:t>
            </a:r>
            <a:r>
              <a:rPr lang="ru-RU"/>
              <a:t> </a:t>
            </a:r>
            <a:r>
              <a:rPr lang="ru-RU" err="1"/>
              <a:t>артықшылықтары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/>
              <a:t>1) </a:t>
            </a:r>
            <a:r>
              <a:rPr lang="ru-RU" err="1"/>
              <a:t>трансплантацияны</a:t>
            </a:r>
            <a:r>
              <a:rPr lang="ru-RU"/>
              <a:t> </a:t>
            </a:r>
            <a:r>
              <a:rPr lang="ru-RU" err="1"/>
              <a:t>күту</a:t>
            </a:r>
            <a:r>
              <a:rPr lang="ru-RU"/>
              <a:t> </a:t>
            </a:r>
            <a:r>
              <a:rPr lang="ru-RU" err="1"/>
              <a:t>уақытын</a:t>
            </a:r>
            <a:r>
              <a:rPr lang="ru-RU"/>
              <a:t> </a:t>
            </a:r>
            <a:r>
              <a:rPr lang="ru-RU" err="1"/>
              <a:t>қысқарта</a:t>
            </a:r>
            <a:r>
              <a:rPr lang="ru-RU"/>
              <a:t> </a:t>
            </a:r>
            <a:r>
              <a:rPr lang="ru-RU" err="1"/>
              <a:t>отырып</a:t>
            </a:r>
            <a:r>
              <a:rPr lang="ru-RU"/>
              <a:t>, </a:t>
            </a:r>
            <a:r>
              <a:rPr lang="ru-RU" err="1"/>
              <a:t>көп</a:t>
            </a:r>
            <a:r>
              <a:rPr lang="ru-RU"/>
              <a:t> </a:t>
            </a:r>
            <a:r>
              <a:rPr lang="ru-RU" err="1"/>
              <a:t>науқастарды</a:t>
            </a:r>
            <a:r>
              <a:rPr lang="ru-RU"/>
              <a:t> </a:t>
            </a:r>
            <a:r>
              <a:rPr lang="ru-RU" err="1"/>
              <a:t>емдеуге</a:t>
            </a:r>
            <a:r>
              <a:rPr lang="ru-RU"/>
              <a:t> </a:t>
            </a:r>
            <a:r>
              <a:rPr lang="ru-RU" err="1"/>
              <a:t>мүмкіндік</a:t>
            </a:r>
            <a:r>
              <a:rPr lang="ru-RU"/>
              <a:t> </a:t>
            </a:r>
            <a:r>
              <a:rPr lang="ru-RU" err="1"/>
              <a:t>береді</a:t>
            </a:r>
            <a:endParaRPr lang="ru-RU"/>
          </a:p>
          <a:p>
            <a:r>
              <a:rPr lang="ru-RU"/>
              <a:t>2) Операция </a:t>
            </a:r>
            <a:r>
              <a:rPr lang="ru-RU" err="1"/>
              <a:t>жоспарланған</a:t>
            </a:r>
            <a:r>
              <a:rPr lang="ru-RU"/>
              <a:t> </a:t>
            </a:r>
            <a:r>
              <a:rPr lang="ru-RU" err="1"/>
              <a:t>түрде</a:t>
            </a:r>
            <a:r>
              <a:rPr lang="ru-RU"/>
              <a:t> </a:t>
            </a:r>
            <a:r>
              <a:rPr lang="ru-RU" err="1"/>
              <a:t>жүзеге</a:t>
            </a:r>
            <a:r>
              <a:rPr lang="ru-RU"/>
              <a:t> </a:t>
            </a:r>
            <a:r>
              <a:rPr lang="ru-RU" err="1"/>
              <a:t>асырылады</a:t>
            </a:r>
            <a:endParaRPr lang="ru-RU"/>
          </a:p>
          <a:p>
            <a:r>
              <a:rPr lang="ru-RU"/>
              <a:t>3) </a:t>
            </a:r>
            <a:r>
              <a:rPr lang="ru-RU" err="1"/>
              <a:t>ауыстыру</a:t>
            </a:r>
            <a:r>
              <a:rPr lang="ru-RU"/>
              <a:t> </a:t>
            </a:r>
            <a:r>
              <a:rPr lang="ru-RU" err="1"/>
              <a:t>терапиясын</a:t>
            </a:r>
            <a:r>
              <a:rPr lang="ru-RU"/>
              <a:t> </a:t>
            </a:r>
            <a:r>
              <a:rPr lang="ru-RU" err="1"/>
              <a:t>бастамас</a:t>
            </a:r>
            <a:r>
              <a:rPr lang="ru-RU"/>
              <a:t> </a:t>
            </a:r>
            <a:r>
              <a:rPr lang="ru-RU" err="1"/>
              <a:t>бұрын</a:t>
            </a:r>
            <a:r>
              <a:rPr lang="ru-RU"/>
              <a:t> </a:t>
            </a:r>
            <a:r>
              <a:rPr lang="ru-RU" err="1"/>
              <a:t>бүйрек</a:t>
            </a:r>
            <a:r>
              <a:rPr lang="ru-RU"/>
              <a:t> </a:t>
            </a:r>
            <a:r>
              <a:rPr lang="ru-RU" err="1"/>
              <a:t>трансплантациясы</a:t>
            </a:r>
            <a:r>
              <a:rPr lang="ru-RU"/>
              <a:t> </a:t>
            </a:r>
            <a:r>
              <a:rPr lang="ru-RU" err="1"/>
              <a:t>мүмкін</a:t>
            </a:r>
            <a:endParaRPr lang="ru-RU"/>
          </a:p>
          <a:p>
            <a:r>
              <a:rPr lang="ru-RU"/>
              <a:t>4) </a:t>
            </a:r>
            <a:r>
              <a:rPr lang="ru-RU" err="1"/>
              <a:t>Трансплантациядан</a:t>
            </a:r>
            <a:r>
              <a:rPr lang="ru-RU"/>
              <a:t> </a:t>
            </a:r>
            <a:r>
              <a:rPr lang="ru-RU" err="1"/>
              <a:t>кейінгі</a:t>
            </a:r>
            <a:r>
              <a:rPr lang="ru-RU"/>
              <a:t> </a:t>
            </a:r>
            <a:r>
              <a:rPr lang="ru-RU" err="1"/>
              <a:t>иммуносупрессия</a:t>
            </a:r>
            <a:r>
              <a:rPr lang="ru-RU"/>
              <a:t> </a:t>
            </a:r>
            <a:r>
              <a:rPr lang="ru-RU" err="1"/>
              <a:t>режимі</a:t>
            </a:r>
            <a:r>
              <a:rPr lang="ru-RU"/>
              <a:t> </a:t>
            </a:r>
            <a:r>
              <a:rPr lang="ru-RU" err="1"/>
              <a:t>онша</a:t>
            </a:r>
            <a:r>
              <a:rPr lang="ru-RU"/>
              <a:t> </a:t>
            </a:r>
            <a:r>
              <a:rPr lang="ru-RU" err="1"/>
              <a:t>агрессивті</a:t>
            </a:r>
            <a:r>
              <a:rPr lang="ru-RU"/>
              <a:t> </a:t>
            </a:r>
            <a:r>
              <a:rPr lang="ru-RU" err="1"/>
              <a:t>емес</a:t>
            </a:r>
            <a:endParaRPr lang="ru-RU"/>
          </a:p>
          <a:p>
            <a:r>
              <a:rPr lang="ru-RU"/>
              <a:t>5) </a:t>
            </a:r>
            <a:r>
              <a:rPr lang="ru-RU" err="1"/>
              <a:t>Транспланттардың</a:t>
            </a:r>
            <a:r>
              <a:rPr lang="ru-RU"/>
              <a:t> </a:t>
            </a:r>
            <a:r>
              <a:rPr lang="ru-RU" err="1"/>
              <a:t>өмір</a:t>
            </a:r>
            <a:r>
              <a:rPr lang="ru-RU"/>
              <a:t> </a:t>
            </a:r>
            <a:r>
              <a:rPr lang="ru-RU" err="1"/>
              <a:t>сүру</a:t>
            </a:r>
            <a:r>
              <a:rPr lang="ru-RU"/>
              <a:t> </a:t>
            </a:r>
            <a:r>
              <a:rPr lang="ru-RU" err="1"/>
              <a:t>деңгейі</a:t>
            </a:r>
            <a:r>
              <a:rPr lang="ru-RU"/>
              <a:t> </a:t>
            </a:r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</a:t>
            </a:r>
            <a:r>
              <a:rPr lang="ru-RU"/>
              <a:t> </a:t>
            </a:r>
            <a:r>
              <a:rPr lang="ru-RU" err="1"/>
              <a:t>донорлардың</a:t>
            </a:r>
            <a:r>
              <a:rPr lang="ru-RU"/>
              <a:t> </a:t>
            </a:r>
            <a:r>
              <a:rPr lang="ru-RU" err="1"/>
              <a:t>трансплантациясына</a:t>
            </a:r>
            <a:r>
              <a:rPr lang="ru-RU"/>
              <a:t> </a:t>
            </a:r>
            <a:r>
              <a:rPr lang="ru-RU" err="1"/>
              <a:t>қарағанда</a:t>
            </a:r>
            <a:r>
              <a:rPr lang="ru-RU"/>
              <a:t> </a:t>
            </a:r>
            <a:r>
              <a:rPr lang="ru-RU" err="1"/>
              <a:t>ұзағырақ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4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-99392"/>
            <a:ext cx="7498080" cy="1143000"/>
          </a:xfrm>
        </p:spPr>
        <p:txBody>
          <a:bodyPr/>
          <a:lstStyle/>
          <a:p>
            <a:pPr algn="ctr"/>
            <a:r>
              <a:rPr lang="ru-RU"/>
              <a:t>Трансплантация</a:t>
            </a:r>
            <a:endParaRPr lang="ru-RU" b="1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1575" y="908720"/>
            <a:ext cx="7498080" cy="4800600"/>
          </a:xfrm>
        </p:spPr>
        <p:txBody>
          <a:bodyPr>
            <a:normAutofit/>
          </a:bodyPr>
          <a:lstStyle/>
          <a:p>
            <a:pPr algn="just"/>
            <a:r>
              <a:rPr lang="ru-RU" sz="2800" err="1"/>
              <a:t>жасушаларды</a:t>
            </a:r>
            <a:r>
              <a:rPr lang="ru-RU" sz="2800"/>
              <a:t>, </a:t>
            </a:r>
            <a:r>
              <a:rPr lang="ru-RU" sz="2800" err="1"/>
              <a:t>ұлпаларды</a:t>
            </a:r>
            <a:r>
              <a:rPr lang="ru-RU" sz="2800"/>
              <a:t>, </a:t>
            </a:r>
            <a:r>
              <a:rPr lang="ru-RU" sz="2800" err="1"/>
              <a:t>ағзаларды</a:t>
            </a:r>
            <a:r>
              <a:rPr lang="ru-RU" sz="2800"/>
              <a:t> </a:t>
            </a:r>
            <a:r>
              <a:rPr lang="ru-RU" sz="2800" err="1"/>
              <a:t>бір</a:t>
            </a:r>
            <a:r>
              <a:rPr lang="ru-RU" sz="2800"/>
              <a:t> </a:t>
            </a:r>
            <a:r>
              <a:rPr lang="ru-RU" sz="2800" err="1"/>
              <a:t>жерден</a:t>
            </a:r>
            <a:r>
              <a:rPr lang="ru-RU" sz="2800"/>
              <a:t> </a:t>
            </a:r>
            <a:r>
              <a:rPr lang="ru-RU" sz="2800" err="1"/>
              <a:t>екінші</a:t>
            </a:r>
            <a:r>
              <a:rPr lang="ru-RU" sz="2800"/>
              <a:t> </a:t>
            </a:r>
            <a:r>
              <a:rPr lang="ru-RU" sz="2800" err="1"/>
              <a:t>жерге</a:t>
            </a:r>
            <a:r>
              <a:rPr lang="ru-RU" sz="2800"/>
              <a:t> </a:t>
            </a:r>
            <a:r>
              <a:rPr lang="ru-RU" sz="2800" err="1"/>
              <a:t>немесе</a:t>
            </a:r>
            <a:r>
              <a:rPr lang="ru-RU" sz="2800"/>
              <a:t> </a:t>
            </a:r>
            <a:r>
              <a:rPr lang="ru-RU" sz="2800" err="1"/>
              <a:t>жеке</a:t>
            </a:r>
            <a:r>
              <a:rPr lang="ru-RU" sz="2800"/>
              <a:t> </a:t>
            </a:r>
            <a:r>
              <a:rPr lang="ru-RU" sz="2800" err="1"/>
              <a:t>адамнан</a:t>
            </a:r>
            <a:r>
              <a:rPr lang="ru-RU" sz="2800"/>
              <a:t> </a:t>
            </a:r>
            <a:r>
              <a:rPr lang="ru-RU" sz="2800" err="1"/>
              <a:t>екінші</a:t>
            </a:r>
            <a:r>
              <a:rPr lang="ru-RU" sz="2800"/>
              <a:t> </a:t>
            </a:r>
            <a:r>
              <a:rPr lang="ru-RU" sz="2800" err="1"/>
              <a:t>орынға</a:t>
            </a:r>
            <a:r>
              <a:rPr lang="ru-RU" sz="2800"/>
              <a:t> </a:t>
            </a:r>
            <a:r>
              <a:rPr lang="ru-RU" sz="2800" err="1"/>
              <a:t>ауыстыру</a:t>
            </a:r>
            <a:r>
              <a:rPr lang="ru-RU" sz="2800"/>
              <a:t> </a:t>
            </a:r>
            <a:r>
              <a:rPr lang="ru-RU" sz="2800" err="1"/>
              <a:t>процесі</a:t>
            </a:r>
            <a:r>
              <a:rPr lang="ru-RU" sz="2800"/>
              <a:t>. </a:t>
            </a:r>
            <a:r>
              <a:rPr lang="ru-RU" sz="2800" err="1"/>
              <a:t>Трансплантацияның</a:t>
            </a:r>
            <a:r>
              <a:rPr lang="ru-RU" sz="2800"/>
              <a:t> </a:t>
            </a:r>
            <a:r>
              <a:rPr lang="ru-RU" sz="2800" err="1"/>
              <a:t>негізгі</a:t>
            </a:r>
            <a:r>
              <a:rPr lang="ru-RU" sz="2800"/>
              <a:t> </a:t>
            </a:r>
            <a:r>
              <a:rPr lang="ru-RU" sz="2800" err="1"/>
              <a:t>мақсаты</a:t>
            </a:r>
            <a:r>
              <a:rPr lang="ru-RU" sz="2800"/>
              <a:t> - </a:t>
            </a:r>
            <a:r>
              <a:rPr lang="ru-RU" sz="2800" err="1"/>
              <a:t>зардап</a:t>
            </a:r>
            <a:r>
              <a:rPr lang="ru-RU" sz="2800"/>
              <a:t> </a:t>
            </a:r>
            <a:r>
              <a:rPr lang="ru-RU" sz="2800" err="1"/>
              <a:t>шеккен</a:t>
            </a:r>
            <a:r>
              <a:rPr lang="ru-RU" sz="2800"/>
              <a:t> </a:t>
            </a:r>
            <a:r>
              <a:rPr lang="ru-RU" sz="2800" err="1"/>
              <a:t>органды</a:t>
            </a:r>
            <a:r>
              <a:rPr lang="ru-RU" sz="2800"/>
              <a:t> </a:t>
            </a:r>
            <a:r>
              <a:rPr lang="ru-RU" sz="2800" err="1"/>
              <a:t>немесе</a:t>
            </a:r>
            <a:r>
              <a:rPr lang="ru-RU" sz="2800"/>
              <a:t> </a:t>
            </a:r>
            <a:r>
              <a:rPr lang="ru-RU" sz="2800" err="1"/>
              <a:t>ұлпаларды</a:t>
            </a:r>
            <a:r>
              <a:rPr lang="ru-RU" sz="2800"/>
              <a:t> </a:t>
            </a:r>
            <a:r>
              <a:rPr lang="ru-RU" sz="2800" err="1"/>
              <a:t>функционалды</a:t>
            </a:r>
            <a:r>
              <a:rPr lang="ru-RU" sz="2800"/>
              <a:t> </a:t>
            </a:r>
            <a:r>
              <a:rPr lang="ru-RU" sz="2800" err="1"/>
              <a:t>түрде</a:t>
            </a:r>
            <a:r>
              <a:rPr lang="ru-RU" sz="2800"/>
              <a:t> </a:t>
            </a:r>
            <a:r>
              <a:rPr lang="ru-RU" sz="2800" err="1"/>
              <a:t>толықтыру</a:t>
            </a:r>
            <a:endParaRPr lang="ru-RU" sz="280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87730"/>
            <a:ext cx="3100683" cy="23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44060"/>
            <a:ext cx="3153519" cy="236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2423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</a:t>
            </a:r>
            <a:r>
              <a:rPr lang="ru-RU"/>
              <a:t> </a:t>
            </a:r>
            <a:r>
              <a:rPr lang="ru-RU" err="1"/>
              <a:t>адамдардан</a:t>
            </a:r>
            <a:r>
              <a:rPr lang="ru-RU"/>
              <a:t> </a:t>
            </a:r>
            <a:r>
              <a:rPr lang="ru-RU" err="1"/>
              <a:t>алынатын</a:t>
            </a:r>
            <a:r>
              <a:rPr lang="ru-RU"/>
              <a:t> </a:t>
            </a:r>
            <a:r>
              <a:rPr lang="ru-RU" err="1"/>
              <a:t>донорлар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</a:t>
            </a:r>
            <a:r>
              <a:rPr lang="ru-RU"/>
              <a:t> </a:t>
            </a:r>
            <a:r>
              <a:rPr lang="ru-RU" err="1"/>
              <a:t>адамдардан</a:t>
            </a:r>
            <a:r>
              <a:rPr lang="ru-RU"/>
              <a:t> </a:t>
            </a:r>
            <a:r>
              <a:rPr lang="ru-RU" err="1"/>
              <a:t>алынатын</a:t>
            </a:r>
            <a:r>
              <a:rPr lang="ru-RU"/>
              <a:t> - </a:t>
            </a:r>
            <a:r>
              <a:rPr lang="ru-RU" err="1"/>
              <a:t>өз</a:t>
            </a:r>
            <a:r>
              <a:rPr lang="ru-RU"/>
              <a:t> </a:t>
            </a:r>
            <a:r>
              <a:rPr lang="ru-RU" err="1"/>
              <a:t>елінің</a:t>
            </a:r>
            <a:r>
              <a:rPr lang="ru-RU"/>
              <a:t> </a:t>
            </a:r>
            <a:r>
              <a:rPr lang="ru-RU" err="1"/>
              <a:t>заңнамасына</a:t>
            </a:r>
            <a:r>
              <a:rPr lang="ru-RU"/>
              <a:t> </a:t>
            </a:r>
            <a:r>
              <a:rPr lang="ru-RU" err="1"/>
              <a:t>сәйкес</a:t>
            </a:r>
            <a:r>
              <a:rPr lang="ru-RU"/>
              <a:t>, </a:t>
            </a:r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болғаннан</a:t>
            </a:r>
            <a:r>
              <a:rPr lang="ru-RU"/>
              <a:t> </a:t>
            </a:r>
            <a:r>
              <a:rPr lang="ru-RU" err="1"/>
              <a:t>кейін</a:t>
            </a:r>
            <a:r>
              <a:rPr lang="ru-RU"/>
              <a:t> </a:t>
            </a:r>
            <a:r>
              <a:rPr lang="ru-RU" err="1"/>
              <a:t>донорлықтан</a:t>
            </a:r>
            <a:r>
              <a:rPr lang="ru-RU"/>
              <a:t> бас </a:t>
            </a:r>
            <a:r>
              <a:rPr lang="ru-RU" err="1"/>
              <a:t>тартпайтын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болғаннан</a:t>
            </a:r>
            <a:r>
              <a:rPr lang="ru-RU"/>
              <a:t> </a:t>
            </a:r>
            <a:r>
              <a:rPr lang="ru-RU" err="1"/>
              <a:t>кейін</a:t>
            </a:r>
            <a:r>
              <a:rPr lang="ru-RU"/>
              <a:t> орган доноры </a:t>
            </a:r>
            <a:r>
              <a:rPr lang="ru-RU" err="1"/>
              <a:t>болуға</a:t>
            </a:r>
            <a:r>
              <a:rPr lang="ru-RU"/>
              <a:t> </a:t>
            </a:r>
            <a:r>
              <a:rPr lang="ru-RU" err="1"/>
              <a:t>ниет</a:t>
            </a:r>
            <a:r>
              <a:rPr lang="ru-RU"/>
              <a:t> </a:t>
            </a:r>
            <a:r>
              <a:rPr lang="ru-RU" err="1"/>
              <a:t>білдірген</a:t>
            </a:r>
            <a:r>
              <a:rPr lang="ru-RU"/>
              <a:t> </a:t>
            </a:r>
            <a:r>
              <a:rPr lang="ru-RU" err="1"/>
              <a:t>кез-келген</a:t>
            </a:r>
            <a:r>
              <a:rPr lang="ru-RU"/>
              <a:t> </a:t>
            </a:r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</a:t>
            </a:r>
            <a:r>
              <a:rPr lang="ru-RU"/>
              <a:t>, </a:t>
            </a:r>
            <a:r>
              <a:rPr lang="ru-RU" err="1"/>
              <a:t>донорлыққа</a:t>
            </a:r>
            <a:r>
              <a:rPr lang="ru-RU"/>
              <a:t> </a:t>
            </a:r>
            <a:r>
              <a:rPr lang="ru-RU" err="1"/>
              <a:t>медициналық</a:t>
            </a:r>
            <a:r>
              <a:rPr lang="ru-RU"/>
              <a:t> </a:t>
            </a:r>
            <a:r>
              <a:rPr lang="ru-RU" err="1"/>
              <a:t>қарсы</a:t>
            </a:r>
            <a:r>
              <a:rPr lang="ru-RU"/>
              <a:t> </a:t>
            </a:r>
            <a:r>
              <a:rPr lang="ru-RU" err="1"/>
              <a:t>көрсетілімдері</a:t>
            </a:r>
            <a:r>
              <a:rPr lang="ru-RU"/>
              <a:t> </a:t>
            </a:r>
            <a:r>
              <a:rPr lang="ru-RU" err="1"/>
              <a:t>жоқ</a:t>
            </a:r>
            <a:r>
              <a:rPr lang="ru-RU"/>
              <a:t> </a:t>
            </a:r>
            <a:r>
              <a:rPr lang="ru-RU" err="1"/>
              <a:t>адамдар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719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381000"/>
            <a:ext cx="8400288" cy="5867400"/>
          </a:xfrm>
        </p:spPr>
        <p:txBody>
          <a:bodyPr>
            <a:normAutofit/>
          </a:bodyPr>
          <a:lstStyle/>
          <a:p>
            <a:r>
              <a:rPr lang="ru-RU" err="1"/>
              <a:t>Қайтыс</a:t>
            </a:r>
            <a:r>
              <a:rPr lang="ru-RU"/>
              <a:t> </a:t>
            </a:r>
            <a:r>
              <a:rPr lang="ru-RU" err="1"/>
              <a:t>болғаннан</a:t>
            </a:r>
            <a:r>
              <a:rPr lang="ru-RU"/>
              <a:t> </a:t>
            </a:r>
            <a:r>
              <a:rPr lang="ru-RU" err="1"/>
              <a:t>кейінгі</a:t>
            </a:r>
            <a:r>
              <a:rPr lang="ru-RU"/>
              <a:t> </a:t>
            </a:r>
            <a:r>
              <a:rPr lang="ru-RU" err="1"/>
              <a:t>донорлар</a:t>
            </a:r>
            <a:r>
              <a:rPr lang="ru-RU"/>
              <a:t>:</a:t>
            </a:r>
          </a:p>
          <a:p>
            <a:r>
              <a:rPr lang="ru-RU"/>
              <a:t>1) </a:t>
            </a:r>
            <a:r>
              <a:rPr lang="ru-RU" err="1"/>
              <a:t>мидың</a:t>
            </a:r>
            <a:r>
              <a:rPr lang="ru-RU"/>
              <a:t> </a:t>
            </a:r>
            <a:r>
              <a:rPr lang="ru-RU" err="1"/>
              <a:t>өлімі</a:t>
            </a:r>
            <a:r>
              <a:rPr lang="ru-RU"/>
              <a:t> диагнозы </a:t>
            </a:r>
            <a:r>
              <a:rPr lang="ru-RU" err="1"/>
              <a:t>қойылған</a:t>
            </a:r>
            <a:r>
              <a:rPr lang="ru-RU"/>
              <a:t> </a:t>
            </a:r>
            <a:r>
              <a:rPr lang="ru-RU" err="1"/>
              <a:t>донорлар</a:t>
            </a:r>
            <a:r>
              <a:rPr lang="ru-RU"/>
              <a:t> ( </a:t>
            </a:r>
            <a:r>
              <a:rPr lang="ru-RU" err="1"/>
              <a:t>жүректері</a:t>
            </a:r>
            <a:r>
              <a:rPr lang="ru-RU"/>
              <a:t> </a:t>
            </a:r>
            <a:r>
              <a:rPr lang="ru-RU" err="1"/>
              <a:t>соғатын</a:t>
            </a:r>
            <a:r>
              <a:rPr lang="ru-RU"/>
              <a:t> </a:t>
            </a:r>
            <a:r>
              <a:rPr lang="ru-RU" err="1"/>
              <a:t>донорлар</a:t>
            </a:r>
            <a:r>
              <a:rPr lang="ru-RU"/>
              <a:t>, DBD – </a:t>
            </a:r>
            <a:r>
              <a:rPr lang="ru-RU" u="heavy" err="1"/>
              <a:t>Donation</a:t>
            </a:r>
            <a:r>
              <a:rPr lang="ru-RU" u="heavy"/>
              <a:t> </a:t>
            </a:r>
            <a:r>
              <a:rPr lang="ru-RU" u="heavy" err="1"/>
              <a:t>after</a:t>
            </a:r>
            <a:r>
              <a:rPr lang="ru-RU" u="heavy"/>
              <a:t> </a:t>
            </a:r>
            <a:r>
              <a:rPr lang="ru-RU" u="heavy" err="1"/>
              <a:t>neurological</a:t>
            </a:r>
            <a:r>
              <a:rPr lang="ru-RU" u="heavy"/>
              <a:t> </a:t>
            </a:r>
            <a:r>
              <a:rPr lang="ru-RU" u="heavy" err="1"/>
              <a:t>determination</a:t>
            </a:r>
            <a:r>
              <a:rPr lang="ru-RU" u="heavy"/>
              <a:t> </a:t>
            </a:r>
            <a:r>
              <a:rPr lang="ru-RU" u="heavy" err="1"/>
              <a:t>of</a:t>
            </a:r>
            <a:r>
              <a:rPr lang="ru-RU" u="heavy"/>
              <a:t> </a:t>
            </a:r>
            <a:r>
              <a:rPr lang="ru-RU" u="heavy" err="1"/>
              <a:t>death</a:t>
            </a:r>
            <a:r>
              <a:rPr lang="ru-RU"/>
              <a:t>))</a:t>
            </a:r>
          </a:p>
          <a:p>
            <a:pPr lvl="0"/>
            <a:r>
              <a:rPr lang="ru-RU"/>
              <a:t>2) </a:t>
            </a:r>
            <a:r>
              <a:rPr lang="ru-RU" err="1"/>
              <a:t>Жүрек</a:t>
            </a:r>
            <a:r>
              <a:rPr lang="ru-RU"/>
              <a:t> </a:t>
            </a:r>
            <a:r>
              <a:rPr lang="ru-RU" err="1"/>
              <a:t>соғысы</a:t>
            </a:r>
            <a:r>
              <a:rPr lang="ru-RU"/>
              <a:t> </a:t>
            </a:r>
            <a:r>
              <a:rPr lang="ru-RU" err="1"/>
              <a:t>жоқ</a:t>
            </a:r>
            <a:r>
              <a:rPr lang="ru-RU"/>
              <a:t> донор, </a:t>
            </a:r>
            <a:r>
              <a:rPr lang="ru-RU" err="1"/>
              <a:t>кейіннен</a:t>
            </a:r>
            <a:r>
              <a:rPr lang="ru-RU"/>
              <a:t> </a:t>
            </a:r>
            <a:r>
              <a:rPr lang="ru-RU" err="1"/>
              <a:t>донорлық</a:t>
            </a:r>
            <a:r>
              <a:rPr lang="ru-RU"/>
              <a:t> </a:t>
            </a:r>
            <a:r>
              <a:rPr lang="en-GB"/>
              <a:t>(Non Heart Beating Donor, </a:t>
            </a:r>
            <a:r>
              <a:rPr lang="en-GB" u="heavy"/>
              <a:t>Donation after</a:t>
            </a:r>
            <a:r>
              <a:rPr lang="ru-RU"/>
              <a:t> </a:t>
            </a:r>
            <a:r>
              <a:rPr lang="ru-RU" u="heavy" err="1"/>
              <a:t>Circulatory</a:t>
            </a:r>
            <a:r>
              <a:rPr lang="ru-RU" u="heavy"/>
              <a:t> </a:t>
            </a:r>
            <a:r>
              <a:rPr lang="ru-RU" u="heavy" err="1"/>
              <a:t>Death</a:t>
            </a:r>
            <a:r>
              <a:rPr lang="ru-RU"/>
              <a:t>)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8740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/>
              <a:t>DBD </a:t>
            </a:r>
            <a:r>
              <a:rPr lang="ru-RU" err="1"/>
              <a:t>донорлары</a:t>
            </a:r>
            <a:r>
              <a:rPr lang="ru-RU"/>
              <a:t> - </a:t>
            </a:r>
            <a:r>
              <a:rPr lang="ru-RU" err="1"/>
              <a:t>кез-келген</a:t>
            </a:r>
            <a:r>
              <a:rPr lang="ru-RU"/>
              <a:t> </a:t>
            </a:r>
            <a:r>
              <a:rPr lang="ru-RU" err="1"/>
              <a:t>тіндер</a:t>
            </a:r>
            <a:r>
              <a:rPr lang="ru-RU"/>
              <a:t> мен </a:t>
            </a:r>
            <a:r>
              <a:rPr lang="ru-RU" err="1"/>
              <a:t>мүшелер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</a:t>
            </a:r>
            <a:r>
              <a:rPr lang="ru-RU" err="1"/>
              <a:t>ең</a:t>
            </a:r>
            <a:r>
              <a:rPr lang="ru-RU"/>
              <a:t> </a:t>
            </a:r>
            <a:r>
              <a:rPr lang="ru-RU" err="1"/>
              <a:t>оңтайлы</a:t>
            </a:r>
            <a:r>
              <a:rPr lang="ru-RU"/>
              <a:t> </a:t>
            </a:r>
            <a:r>
              <a:rPr lang="ru-RU" err="1"/>
              <a:t>донорлар</a:t>
            </a:r>
            <a:endParaRPr lang="ru-RU"/>
          </a:p>
          <a:p>
            <a:r>
              <a:rPr lang="ru-RU"/>
              <a:t>Газ </a:t>
            </a:r>
            <a:r>
              <a:rPr lang="ru-RU" err="1"/>
              <a:t>алмасу</a:t>
            </a:r>
            <a:r>
              <a:rPr lang="ru-RU"/>
              <a:t> </a:t>
            </a:r>
            <a:r>
              <a:rPr lang="ru-RU" err="1"/>
              <a:t>механикалық</a:t>
            </a:r>
            <a:r>
              <a:rPr lang="ru-RU"/>
              <a:t> </a:t>
            </a:r>
            <a:r>
              <a:rPr lang="ru-RU" err="1"/>
              <a:t>желдетудің</a:t>
            </a:r>
            <a:r>
              <a:rPr lang="ru-RU"/>
              <a:t> (ИВЛ) </a:t>
            </a:r>
            <a:r>
              <a:rPr lang="ru-RU" err="1"/>
              <a:t>арқасында</a:t>
            </a:r>
            <a:r>
              <a:rPr lang="ru-RU"/>
              <a:t> </a:t>
            </a:r>
            <a:r>
              <a:rPr lang="ru-RU" err="1"/>
              <a:t>сақталады</a:t>
            </a:r>
            <a:r>
              <a:rPr lang="ru-RU"/>
              <a:t>, </a:t>
            </a:r>
            <a:r>
              <a:rPr lang="ru-RU" err="1"/>
              <a:t>қан</a:t>
            </a:r>
            <a:r>
              <a:rPr lang="ru-RU"/>
              <a:t> </a:t>
            </a:r>
            <a:r>
              <a:rPr lang="ru-RU" err="1"/>
              <a:t>айналымы</a:t>
            </a:r>
            <a:r>
              <a:rPr lang="ru-RU"/>
              <a:t> </a:t>
            </a:r>
            <a:r>
              <a:rPr lang="ru-RU" err="1"/>
              <a:t>сақталады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перифериялық</a:t>
            </a:r>
            <a:r>
              <a:rPr lang="ru-RU"/>
              <a:t> </a:t>
            </a:r>
            <a:r>
              <a:rPr lang="ru-RU" err="1"/>
              <a:t>қан</a:t>
            </a:r>
            <a:r>
              <a:rPr lang="ru-RU"/>
              <a:t> </a:t>
            </a:r>
            <a:r>
              <a:rPr lang="ru-RU" err="1"/>
              <a:t>ағымының</a:t>
            </a:r>
            <a:r>
              <a:rPr lang="ru-RU"/>
              <a:t> </a:t>
            </a:r>
            <a:r>
              <a:rPr lang="ru-RU" err="1"/>
              <a:t>жеткілікті</a:t>
            </a:r>
            <a:r>
              <a:rPr lang="ru-RU"/>
              <a:t> </a:t>
            </a:r>
            <a:r>
              <a:rPr lang="ru-RU" err="1"/>
              <a:t>болуын</a:t>
            </a:r>
            <a:r>
              <a:rPr lang="ru-RU"/>
              <a:t> </a:t>
            </a:r>
            <a:r>
              <a:rPr lang="ru-RU" err="1"/>
              <a:t>әртүрлі</a:t>
            </a:r>
            <a:r>
              <a:rPr lang="ru-RU"/>
              <a:t> </a:t>
            </a:r>
            <a:r>
              <a:rPr lang="ru-RU" err="1"/>
              <a:t>тәсілдермен</a:t>
            </a:r>
            <a:r>
              <a:rPr lang="ru-RU"/>
              <a:t> (</a:t>
            </a:r>
            <a:r>
              <a:rPr lang="ru-RU" err="1"/>
              <a:t>инфузиялық-трансфузиялық</a:t>
            </a:r>
            <a:r>
              <a:rPr lang="ru-RU"/>
              <a:t> терапия, </a:t>
            </a:r>
            <a:r>
              <a:rPr lang="ru-RU" err="1"/>
              <a:t>кардиотоникалық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вазоактивті</a:t>
            </a:r>
            <a:r>
              <a:rPr lang="ru-RU"/>
              <a:t> </a:t>
            </a:r>
            <a:r>
              <a:rPr lang="ru-RU" err="1"/>
              <a:t>қолдау</a:t>
            </a:r>
            <a:r>
              <a:rPr lang="ru-RU"/>
              <a:t>) </a:t>
            </a:r>
            <a:r>
              <a:rPr lang="ru-RU" err="1"/>
              <a:t>ұстап</a:t>
            </a:r>
            <a:r>
              <a:rPr lang="ru-RU"/>
              <a:t> </a:t>
            </a:r>
            <a:r>
              <a:rPr lang="ru-RU" err="1"/>
              <a:t>тұруға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түзетуге</a:t>
            </a:r>
            <a:r>
              <a:rPr lang="ru-RU"/>
              <a:t> </a:t>
            </a:r>
            <a:r>
              <a:rPr lang="ru-RU" err="1"/>
              <a:t>болады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72484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28600"/>
            <a:ext cx="5105400" cy="6019800"/>
          </a:xfrm>
        </p:spPr>
        <p:txBody>
          <a:bodyPr>
            <a:normAutofit fontScale="92500" lnSpcReduction="10000"/>
          </a:bodyPr>
          <a:lstStyle/>
          <a:p>
            <a:r>
              <a:rPr lang="ru-RU" err="1"/>
              <a:t>Бір</a:t>
            </a:r>
            <a:r>
              <a:rPr lang="ru-RU"/>
              <a:t> </a:t>
            </a:r>
            <a:r>
              <a:rPr lang="en-GB"/>
              <a:t>DBD-</a:t>
            </a:r>
            <a:r>
              <a:rPr lang="ru-RU" err="1"/>
              <a:t>ден</a:t>
            </a:r>
            <a:r>
              <a:rPr lang="ru-RU"/>
              <a:t> </a:t>
            </a:r>
            <a:r>
              <a:rPr lang="ru-RU" err="1"/>
              <a:t>барлық</a:t>
            </a:r>
            <a:r>
              <a:rPr lang="ru-RU"/>
              <a:t> </a:t>
            </a:r>
            <a:r>
              <a:rPr lang="ru-RU" err="1"/>
              <a:t>қолайлы</a:t>
            </a:r>
            <a:r>
              <a:rPr lang="ru-RU"/>
              <a:t> </a:t>
            </a:r>
            <a:r>
              <a:rPr lang="ru-RU" err="1"/>
              <a:t>жағдайлардың</a:t>
            </a:r>
            <a:r>
              <a:rPr lang="ru-RU"/>
              <a:t> </a:t>
            </a:r>
            <a:r>
              <a:rPr lang="ru-RU" err="1"/>
              <a:t>жиынтығымен</a:t>
            </a:r>
            <a:r>
              <a:rPr lang="ru-RU"/>
              <a:t> 8 </a:t>
            </a:r>
            <a:r>
              <a:rPr lang="ru-RU" err="1"/>
              <a:t>мүшені</a:t>
            </a:r>
            <a:r>
              <a:rPr lang="ru-RU"/>
              <a:t> </a:t>
            </a:r>
            <a:r>
              <a:rPr lang="ru-RU" err="1"/>
              <a:t>алуға</a:t>
            </a:r>
            <a:r>
              <a:rPr lang="ru-RU"/>
              <a:t> </a:t>
            </a:r>
            <a:r>
              <a:rPr lang="ru-RU" err="1"/>
              <a:t>болады</a:t>
            </a:r>
            <a:r>
              <a:rPr lang="ru-RU"/>
              <a:t> (</a:t>
            </a:r>
            <a:r>
              <a:rPr lang="ru-RU" err="1"/>
              <a:t>ұлпаларға</a:t>
            </a:r>
            <a:r>
              <a:rPr lang="ru-RU"/>
              <a:t> </a:t>
            </a:r>
            <a:r>
              <a:rPr lang="ru-RU" err="1"/>
              <a:t>қосымша</a:t>
            </a:r>
            <a:r>
              <a:rPr lang="ru-RU"/>
              <a:t>):</a:t>
            </a:r>
          </a:p>
          <a:p>
            <a:r>
              <a:rPr lang="ru-RU"/>
              <a:t>- 2 </a:t>
            </a:r>
            <a:r>
              <a:rPr lang="ru-RU" err="1"/>
              <a:t>бүйрек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бауыр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жіңішке</a:t>
            </a:r>
            <a:r>
              <a:rPr lang="ru-RU"/>
              <a:t> </a:t>
            </a:r>
            <a:r>
              <a:rPr lang="ru-RU" err="1"/>
              <a:t>ішек</a:t>
            </a:r>
            <a:endParaRPr lang="ru-RU"/>
          </a:p>
          <a:p>
            <a:r>
              <a:rPr lang="ru-RU"/>
              <a:t>-</a:t>
            </a:r>
            <a:r>
              <a:rPr lang="ru-RU" err="1"/>
              <a:t>Ұйқы</a:t>
            </a:r>
            <a:r>
              <a:rPr lang="ru-RU"/>
              <a:t> </a:t>
            </a:r>
            <a:r>
              <a:rPr lang="ru-RU" err="1"/>
              <a:t>безі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Жүрек</a:t>
            </a:r>
            <a:r>
              <a:rPr lang="ru-RU"/>
              <a:t> (</a:t>
            </a:r>
            <a:r>
              <a:rPr lang="ru-RU" err="1"/>
              <a:t>жүректің</a:t>
            </a:r>
            <a:r>
              <a:rPr lang="ru-RU"/>
              <a:t> </a:t>
            </a:r>
            <a:r>
              <a:rPr lang="ru-RU" err="1"/>
              <a:t>жалғыз</a:t>
            </a:r>
            <a:r>
              <a:rPr lang="ru-RU"/>
              <a:t> </a:t>
            </a:r>
            <a:r>
              <a:rPr lang="ru-RU" err="1"/>
              <a:t>көзі</a:t>
            </a:r>
            <a:r>
              <a:rPr lang="ru-RU"/>
              <a:t>!)</a:t>
            </a:r>
          </a:p>
          <a:p>
            <a:r>
              <a:rPr lang="ru-RU"/>
              <a:t>- </a:t>
            </a:r>
            <a:r>
              <a:rPr lang="ru-RU" err="1"/>
              <a:t>Екі</a:t>
            </a:r>
            <a:r>
              <a:rPr lang="ru-RU"/>
              <a:t> </a:t>
            </a:r>
            <a:r>
              <a:rPr lang="ru-RU" err="1"/>
              <a:t>өкпе</a:t>
            </a:r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752600"/>
            <a:ext cx="3352800" cy="367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2983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err="1"/>
              <a:t>Жүрек</a:t>
            </a:r>
            <a:r>
              <a:rPr lang="ru-RU"/>
              <a:t> </a:t>
            </a:r>
            <a:r>
              <a:rPr lang="ru-RU" err="1"/>
              <a:t>соғысы</a:t>
            </a:r>
            <a:r>
              <a:rPr lang="ru-RU"/>
              <a:t> </a:t>
            </a:r>
            <a:r>
              <a:rPr lang="ru-RU" err="1"/>
              <a:t>жоқ</a:t>
            </a:r>
            <a:r>
              <a:rPr lang="ru-RU"/>
              <a:t> донор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1995 ж - </a:t>
            </a:r>
            <a:r>
              <a:rPr lang="ru-RU" err="1"/>
              <a:t>Маастрихт</a:t>
            </a:r>
            <a:r>
              <a:rPr lang="ru-RU"/>
              <a:t> (Нидерланды), </a:t>
            </a:r>
            <a:r>
              <a:rPr lang="en-GB"/>
              <a:t>DCD-</a:t>
            </a:r>
            <a:r>
              <a:rPr lang="ru-RU" err="1"/>
              <a:t>ді</a:t>
            </a:r>
            <a:r>
              <a:rPr lang="ru-RU"/>
              <a:t> 4 </a:t>
            </a:r>
            <a:r>
              <a:rPr lang="ru-RU" err="1"/>
              <a:t>санатқа</a:t>
            </a:r>
            <a:r>
              <a:rPr lang="ru-RU"/>
              <a:t> </a:t>
            </a:r>
            <a:r>
              <a:rPr lang="ru-RU" err="1"/>
              <a:t>бөлетін</a:t>
            </a:r>
            <a:r>
              <a:rPr lang="ru-RU"/>
              <a:t> классификация </a:t>
            </a:r>
            <a:r>
              <a:rPr lang="ru-RU" err="1"/>
              <a:t>қабылданды</a:t>
            </a:r>
            <a:r>
              <a:rPr lang="ru-RU"/>
              <a:t> (</a:t>
            </a:r>
            <a:r>
              <a:rPr lang="ru-RU" err="1"/>
              <a:t>қан</a:t>
            </a:r>
            <a:r>
              <a:rPr lang="ru-RU"/>
              <a:t> </a:t>
            </a:r>
            <a:r>
              <a:rPr lang="ru-RU" err="1"/>
              <a:t>айналымы</a:t>
            </a:r>
            <a:r>
              <a:rPr lang="ru-RU"/>
              <a:t> </a:t>
            </a:r>
            <a:r>
              <a:rPr lang="ru-RU" err="1"/>
              <a:t>тоқтағаннан</a:t>
            </a:r>
            <a:r>
              <a:rPr lang="ru-RU"/>
              <a:t> </a:t>
            </a:r>
            <a:r>
              <a:rPr lang="ru-RU" err="1"/>
              <a:t>кейінгі</a:t>
            </a:r>
            <a:r>
              <a:rPr lang="ru-RU"/>
              <a:t> </a:t>
            </a:r>
            <a:r>
              <a:rPr lang="ru-RU" err="1"/>
              <a:t>жылы</a:t>
            </a:r>
            <a:r>
              <a:rPr lang="ru-RU"/>
              <a:t> ишемия </a:t>
            </a:r>
            <a:r>
              <a:rPr lang="ru-RU" err="1"/>
              <a:t>ұзақтығына</a:t>
            </a:r>
            <a:r>
              <a:rPr lang="ru-RU"/>
              <a:t> </a:t>
            </a:r>
            <a:r>
              <a:rPr lang="ru-RU" err="1"/>
              <a:t>негізделген</a:t>
            </a:r>
            <a:r>
              <a:rPr lang="ru-RU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717655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ru-RU"/>
            </a:br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609600"/>
            <a:ext cx="83581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594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838200"/>
            <a:ext cx="7498080" cy="4800600"/>
          </a:xfrm>
        </p:spPr>
        <p:txBody>
          <a:bodyPr/>
          <a:lstStyle/>
          <a:p>
            <a:r>
              <a:rPr lang="ru-RU" err="1"/>
              <a:t>Бүйрек</a:t>
            </a:r>
            <a:r>
              <a:rPr lang="ru-RU"/>
              <a:t> </a:t>
            </a:r>
            <a:r>
              <a:rPr lang="ru-RU" err="1"/>
              <a:t>жылу</a:t>
            </a:r>
            <a:r>
              <a:rPr lang="ru-RU"/>
              <a:t> </a:t>
            </a:r>
            <a:r>
              <a:rPr lang="ru-RU" err="1"/>
              <a:t>ишемиясына</a:t>
            </a:r>
            <a:r>
              <a:rPr lang="ru-RU"/>
              <a:t> </a:t>
            </a:r>
            <a:r>
              <a:rPr lang="ru-RU" err="1"/>
              <a:t>барынша</a:t>
            </a:r>
            <a:r>
              <a:rPr lang="ru-RU"/>
              <a:t> </a:t>
            </a:r>
            <a:r>
              <a:rPr lang="ru-RU" err="1"/>
              <a:t>төзімді</a:t>
            </a:r>
            <a:r>
              <a:rPr lang="ru-RU"/>
              <a:t>.</a:t>
            </a:r>
          </a:p>
          <a:p>
            <a:r>
              <a:rPr lang="ru-RU" err="1"/>
              <a:t>Асистоласы</a:t>
            </a:r>
            <a:r>
              <a:rPr lang="ru-RU"/>
              <a:t> </a:t>
            </a:r>
            <a:r>
              <a:rPr lang="ru-RU" err="1"/>
              <a:t>бақыланатын</a:t>
            </a:r>
            <a:r>
              <a:rPr lang="ru-RU"/>
              <a:t> </a:t>
            </a:r>
            <a:r>
              <a:rPr lang="ru-RU" err="1"/>
              <a:t>жас</a:t>
            </a:r>
            <a:r>
              <a:rPr lang="ru-RU"/>
              <a:t> </a:t>
            </a:r>
            <a:r>
              <a:rPr lang="en-GB"/>
              <a:t>DCD-</a:t>
            </a:r>
            <a:r>
              <a:rPr lang="ru-RU"/>
              <a:t>де </a:t>
            </a:r>
            <a:r>
              <a:rPr lang="ru-RU" err="1"/>
              <a:t>бауыр</a:t>
            </a:r>
            <a:r>
              <a:rPr lang="ru-RU"/>
              <a:t>, </a:t>
            </a:r>
            <a:r>
              <a:rPr lang="ru-RU" err="1"/>
              <a:t>ұйқы</a:t>
            </a:r>
            <a:r>
              <a:rPr lang="ru-RU"/>
              <a:t> </a:t>
            </a:r>
            <a:r>
              <a:rPr lang="ru-RU" err="1"/>
              <a:t>безі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өкпе</a:t>
            </a:r>
            <a:r>
              <a:rPr lang="ru-RU"/>
              <a:t> </a:t>
            </a:r>
            <a:r>
              <a:rPr lang="ru-RU" err="1"/>
              <a:t>алынады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34170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020762"/>
          </a:xfrm>
        </p:spPr>
        <p:txBody>
          <a:bodyPr>
            <a:normAutofit fontScale="90000"/>
          </a:bodyPr>
          <a:lstStyle/>
          <a:p>
            <a:br>
              <a:rPr lang="ru-RU"/>
            </a:br>
            <a:r>
              <a:rPr lang="ru-RU" err="1"/>
              <a:t>Өмір</a:t>
            </a:r>
            <a:r>
              <a:rPr lang="ru-RU"/>
              <a:t> </a:t>
            </a:r>
            <a:r>
              <a:rPr lang="ru-RU" err="1"/>
              <a:t>бойы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өлімнен</a:t>
            </a:r>
            <a:r>
              <a:rPr lang="ru-RU"/>
              <a:t> </a:t>
            </a:r>
            <a:r>
              <a:rPr lang="ru-RU" err="1"/>
              <a:t>кейінгі</a:t>
            </a:r>
            <a:r>
              <a:rPr lang="ru-RU"/>
              <a:t> </a:t>
            </a:r>
            <a:r>
              <a:rPr lang="ru-RU" err="1"/>
              <a:t>донорлыққа</a:t>
            </a:r>
            <a:r>
              <a:rPr lang="ru-RU"/>
              <a:t> </a:t>
            </a:r>
            <a:r>
              <a:rPr lang="ru-RU" err="1"/>
              <a:t>қарсы</a:t>
            </a:r>
            <a:r>
              <a:rPr lang="ru-RU"/>
              <a:t> </a:t>
            </a:r>
            <a:r>
              <a:rPr lang="ru-RU" err="1"/>
              <a:t>көрсеткіштер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2057400"/>
            <a:ext cx="3429000" cy="4191000"/>
          </a:xfrm>
        </p:spPr>
        <p:txBody>
          <a:bodyPr>
            <a:normAutofit fontScale="62500" lnSpcReduction="20000"/>
          </a:bodyPr>
          <a:lstStyle/>
          <a:p>
            <a:r>
              <a:rPr lang="ru-RU">
                <a:solidFill>
                  <a:srgbClr val="FF0000"/>
                </a:solidFill>
              </a:rPr>
              <a:t>• </a:t>
            </a:r>
            <a:r>
              <a:rPr lang="ru-RU" b="1" err="1">
                <a:solidFill>
                  <a:srgbClr val="FF0000"/>
                </a:solidFill>
              </a:rPr>
              <a:t>Абсолютті</a:t>
            </a:r>
            <a:endParaRPr lang="ru-RU" b="1">
              <a:solidFill>
                <a:srgbClr val="FF0000"/>
              </a:solidFill>
            </a:endParaRPr>
          </a:p>
          <a:p>
            <a:pPr lvl="0"/>
            <a:r>
              <a:rPr lang="ru-RU"/>
              <a:t>1) </a:t>
            </a:r>
            <a:r>
              <a:rPr lang="ru-RU" err="1"/>
              <a:t>гемотрансмиссивті</a:t>
            </a:r>
            <a:endParaRPr lang="ru-RU"/>
          </a:p>
          <a:p>
            <a:r>
              <a:rPr lang="ru-RU" err="1"/>
              <a:t>жұқпалы</a:t>
            </a:r>
            <a:r>
              <a:rPr lang="ru-RU"/>
              <a:t> </a:t>
            </a:r>
            <a:r>
              <a:rPr lang="ru-RU" err="1"/>
              <a:t>аурулар</a:t>
            </a:r>
            <a:endParaRPr lang="ru-RU"/>
          </a:p>
          <a:p>
            <a:r>
              <a:rPr lang="ru-RU"/>
              <a:t>(ВИЧ, </a:t>
            </a:r>
            <a:r>
              <a:rPr lang="ru-RU" err="1"/>
              <a:t>мерез</a:t>
            </a:r>
            <a:r>
              <a:rPr lang="ru-RU"/>
              <a:t>, </a:t>
            </a:r>
            <a:r>
              <a:rPr lang="ru-RU" err="1"/>
              <a:t>вирусты</a:t>
            </a:r>
            <a:r>
              <a:rPr lang="ru-RU"/>
              <a:t> гепатит, туберкулез,</a:t>
            </a:r>
          </a:p>
          <a:p>
            <a:r>
              <a:rPr lang="ru-RU"/>
              <a:t>бруцеллез, </a:t>
            </a:r>
            <a:r>
              <a:rPr lang="ru-RU" err="1"/>
              <a:t>сүзек</a:t>
            </a:r>
            <a:r>
              <a:rPr lang="ru-RU"/>
              <a:t>, туляремия, </a:t>
            </a:r>
            <a:r>
              <a:rPr lang="ru-RU" err="1"/>
              <a:t>алапес</a:t>
            </a:r>
            <a:r>
              <a:rPr lang="ru-RU"/>
              <a:t>)</a:t>
            </a:r>
          </a:p>
          <a:p>
            <a:r>
              <a:rPr lang="ru-RU"/>
              <a:t>2) </a:t>
            </a:r>
            <a:r>
              <a:rPr lang="ru-RU" err="1"/>
              <a:t>қатерлі</a:t>
            </a:r>
            <a:r>
              <a:rPr lang="ru-RU"/>
              <a:t> </a:t>
            </a:r>
            <a:r>
              <a:rPr lang="ru-RU" err="1"/>
              <a:t>ісік</a:t>
            </a:r>
            <a:endParaRPr lang="ru-RU"/>
          </a:p>
          <a:p>
            <a:r>
              <a:rPr lang="ru-RU"/>
              <a:t>(ми </a:t>
            </a:r>
            <a:r>
              <a:rPr lang="ru-RU" err="1"/>
              <a:t>ісіктерін</a:t>
            </a:r>
            <a:r>
              <a:rPr lang="ru-RU"/>
              <a:t> </a:t>
            </a:r>
            <a:r>
              <a:rPr lang="ru-RU" err="1"/>
              <a:t>қоспағанда</a:t>
            </a:r>
            <a:r>
              <a:rPr lang="ru-RU"/>
              <a:t>)</a:t>
            </a:r>
          </a:p>
          <a:p>
            <a:r>
              <a:rPr lang="ru-RU"/>
              <a:t>3) </a:t>
            </a:r>
            <a:r>
              <a:rPr lang="ru-RU" err="1"/>
              <a:t>Бактериялық</a:t>
            </a:r>
            <a:r>
              <a:rPr lang="ru-RU"/>
              <a:t> сепсис</a:t>
            </a:r>
          </a:p>
          <a:p>
            <a:r>
              <a:rPr lang="ru-RU"/>
              <a:t>4) </a:t>
            </a:r>
            <a:r>
              <a:rPr lang="ru-RU" err="1"/>
              <a:t>іштің</a:t>
            </a:r>
            <a:r>
              <a:rPr lang="ru-RU"/>
              <a:t> </a:t>
            </a:r>
            <a:r>
              <a:rPr lang="ru-RU" err="1"/>
              <a:t>жарақаттануы</a:t>
            </a:r>
            <a:r>
              <a:rPr lang="ru-RU"/>
              <a:t>,</a:t>
            </a:r>
          </a:p>
          <a:p>
            <a:r>
              <a:rPr lang="ru-RU" err="1"/>
              <a:t>іш</a:t>
            </a:r>
            <a:r>
              <a:rPr lang="ru-RU"/>
              <a:t> </a:t>
            </a:r>
            <a:r>
              <a:rPr lang="ru-RU" err="1"/>
              <a:t>қуысы</a:t>
            </a:r>
            <a:r>
              <a:rPr lang="ru-RU"/>
              <a:t> </a:t>
            </a:r>
            <a:r>
              <a:rPr lang="ru-RU" err="1"/>
              <a:t>мүшелерінің</a:t>
            </a:r>
            <a:r>
              <a:rPr lang="ru-RU"/>
              <a:t> </a:t>
            </a:r>
            <a:r>
              <a:rPr lang="ru-RU" err="1"/>
              <a:t>жыртылуы</a:t>
            </a:r>
            <a:endParaRPr lang="ru-RU"/>
          </a:p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48200" y="2057400"/>
            <a:ext cx="39624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err="1">
                <a:solidFill>
                  <a:srgbClr val="FF0000"/>
                </a:solidFill>
              </a:rPr>
              <a:t>Салыстырмалы</a:t>
            </a:r>
            <a:endParaRPr lang="ru-RU" b="1">
              <a:solidFill>
                <a:srgbClr val="FF0000"/>
              </a:solidFill>
            </a:endParaRPr>
          </a:p>
          <a:p>
            <a:r>
              <a:rPr lang="ru-RU"/>
              <a:t>-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</a:t>
            </a:r>
            <a:r>
              <a:rPr lang="ru-RU" err="1"/>
              <a:t>алынуы</a:t>
            </a:r>
            <a:r>
              <a:rPr lang="ru-RU"/>
              <a:t> </a:t>
            </a:r>
            <a:r>
              <a:rPr lang="ru-RU" err="1"/>
              <a:t>керек</a:t>
            </a:r>
            <a:r>
              <a:rPr lang="ru-RU"/>
              <a:t> </a:t>
            </a:r>
            <a:r>
              <a:rPr lang="ru-RU" err="1"/>
              <a:t>органның</a:t>
            </a:r>
            <a:r>
              <a:rPr lang="ru-RU"/>
              <a:t> </a:t>
            </a:r>
            <a:r>
              <a:rPr lang="ru-RU" err="1"/>
              <a:t>функционалдық</a:t>
            </a:r>
            <a:r>
              <a:rPr lang="ru-RU"/>
              <a:t> </a:t>
            </a:r>
            <a:r>
              <a:rPr lang="ru-RU" err="1"/>
              <a:t>төмендігі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органдар</a:t>
            </a:r>
            <a:r>
              <a:rPr lang="ru-RU"/>
              <a:t> мен </a:t>
            </a:r>
            <a:r>
              <a:rPr lang="ru-RU" err="1"/>
              <a:t>ұлпаларды</a:t>
            </a:r>
            <a:r>
              <a:rPr lang="ru-RU"/>
              <a:t> </a:t>
            </a:r>
            <a:r>
              <a:rPr lang="ru-RU" err="1"/>
              <a:t>алуға</a:t>
            </a:r>
            <a:r>
              <a:rPr lang="ru-RU"/>
              <a:t> сот </a:t>
            </a:r>
            <a:r>
              <a:rPr lang="ru-RU" err="1"/>
              <a:t>сарапшысының</a:t>
            </a:r>
            <a:r>
              <a:rPr lang="ru-RU"/>
              <a:t> </a:t>
            </a:r>
            <a:r>
              <a:rPr lang="ru-RU" err="1"/>
              <a:t>тыйым</a:t>
            </a:r>
            <a:r>
              <a:rPr lang="ru-RU"/>
              <a:t> </a:t>
            </a:r>
            <a:r>
              <a:rPr lang="ru-RU" err="1"/>
              <a:t>салуы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донордың</a:t>
            </a:r>
            <a:r>
              <a:rPr lang="ru-RU"/>
              <a:t> </a:t>
            </a:r>
            <a:r>
              <a:rPr lang="ru-RU" err="1"/>
              <a:t>туыстарынан</a:t>
            </a:r>
            <a:r>
              <a:rPr lang="ru-RU"/>
              <a:t> бас </a:t>
            </a:r>
            <a:r>
              <a:rPr lang="ru-RU" err="1"/>
              <a:t>тарту</a:t>
            </a:r>
            <a:r>
              <a:rPr lang="ru-RU"/>
              <a:t> ы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донордың</a:t>
            </a:r>
            <a:r>
              <a:rPr lang="ru-RU"/>
              <a:t>  </a:t>
            </a:r>
            <a:r>
              <a:rPr lang="ru-RU" err="1"/>
              <a:t>өзінің</a:t>
            </a:r>
            <a:r>
              <a:rPr lang="ru-RU"/>
              <a:t>  </a:t>
            </a:r>
            <a:r>
              <a:rPr lang="ru-RU" err="1"/>
              <a:t>өмір</a:t>
            </a:r>
            <a:r>
              <a:rPr lang="ru-RU"/>
              <a:t> </a:t>
            </a:r>
            <a:r>
              <a:rPr lang="ru-RU" err="1"/>
              <a:t>бойына</a:t>
            </a:r>
            <a:r>
              <a:rPr lang="ru-RU"/>
              <a:t> бас </a:t>
            </a:r>
            <a:r>
              <a:rPr lang="ru-RU" err="1"/>
              <a:t>тартуы</a:t>
            </a:r>
            <a:endParaRPr lang="ru-RU"/>
          </a:p>
          <a:p>
            <a:r>
              <a:rPr lang="ru-RU"/>
              <a:t>- </a:t>
            </a:r>
            <a:r>
              <a:rPr lang="ru-RU" err="1"/>
              <a:t>денсаулық</a:t>
            </a:r>
            <a:r>
              <a:rPr lang="ru-RU"/>
              <a:t> </a:t>
            </a:r>
            <a:r>
              <a:rPr lang="ru-RU" err="1"/>
              <a:t>сақтау</a:t>
            </a:r>
            <a:r>
              <a:rPr lang="ru-RU"/>
              <a:t> </a:t>
            </a:r>
            <a:r>
              <a:rPr lang="ru-RU" err="1"/>
              <a:t>мекемесінің</a:t>
            </a:r>
            <a:r>
              <a:rPr lang="ru-RU"/>
              <a:t> </a:t>
            </a:r>
            <a:r>
              <a:rPr lang="ru-RU" err="1"/>
              <a:t>әкімшілігіне</a:t>
            </a:r>
            <a:r>
              <a:rPr lang="ru-RU"/>
              <a:t> </a:t>
            </a:r>
            <a:r>
              <a:rPr lang="ru-RU" err="1"/>
              <a:t>тыйым</a:t>
            </a:r>
            <a:r>
              <a:rPr lang="ru-RU"/>
              <a:t> салу (</a:t>
            </a:r>
            <a:r>
              <a:rPr lang="ru-RU" err="1"/>
              <a:t>қоғамдағы</a:t>
            </a:r>
            <a:r>
              <a:rPr lang="ru-RU"/>
              <a:t> </a:t>
            </a:r>
            <a:r>
              <a:rPr lang="ru-RU" err="1"/>
              <a:t>теріс</a:t>
            </a:r>
            <a:r>
              <a:rPr lang="ru-RU"/>
              <a:t> </a:t>
            </a:r>
            <a:r>
              <a:rPr lang="ru-RU" err="1"/>
              <a:t>көзқарас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денсаулыққа</a:t>
            </a:r>
            <a:r>
              <a:rPr lang="ru-RU"/>
              <a:t> </a:t>
            </a:r>
            <a:r>
              <a:rPr lang="ru-RU" err="1"/>
              <a:t>зиянды</a:t>
            </a:r>
            <a:r>
              <a:rPr lang="ru-RU"/>
              <a:t> </a:t>
            </a:r>
            <a:r>
              <a:rPr lang="ru-RU" err="1"/>
              <a:t>көзқарас</a:t>
            </a:r>
            <a:r>
              <a:rPr lang="ru-RU"/>
              <a:t> </a:t>
            </a:r>
            <a:r>
              <a:rPr lang="ru-RU" err="1"/>
              <a:t>тұрғысынан</a:t>
            </a:r>
            <a:endParaRPr lang="ru-RU"/>
          </a:p>
          <a:p>
            <a:r>
              <a:rPr lang="ru-RU"/>
              <a:t>БАҚ </a:t>
            </a:r>
            <a:r>
              <a:rPr lang="ru-RU" err="1"/>
              <a:t>қызығушылығы</a:t>
            </a:r>
            <a:r>
              <a:rPr lang="ru-RU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5430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458032" cy="490066"/>
          </a:xfrm>
        </p:spPr>
        <p:txBody>
          <a:bodyPr>
            <a:normAutofit fontScale="90000"/>
          </a:bodyPr>
          <a:lstStyle/>
          <a:p>
            <a:r>
              <a:rPr lang="ru-RU" err="1"/>
              <a:t>Трансплантационды</a:t>
            </a:r>
            <a:r>
              <a:rPr lang="ru-RU"/>
              <a:t> </a:t>
            </a:r>
            <a:r>
              <a:rPr lang="ru-RU" err="1"/>
              <a:t>антигендер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104" y="1052736"/>
            <a:ext cx="8064896" cy="5411688"/>
          </a:xfrm>
        </p:spPr>
        <p:txBody>
          <a:bodyPr>
            <a:noAutofit/>
          </a:bodyPr>
          <a:lstStyle/>
          <a:p>
            <a:r>
              <a:rPr lang="ru-RU" sz="2400" err="1"/>
              <a:t>Антигендік-ұқсас</a:t>
            </a:r>
            <a:r>
              <a:rPr lang="ru-RU" sz="2400"/>
              <a:t> </a:t>
            </a:r>
            <a:r>
              <a:rPr lang="ru-RU" sz="2400" err="1"/>
              <a:t>ұлпалар</a:t>
            </a:r>
            <a:r>
              <a:rPr lang="ru-RU" sz="2400"/>
              <a:t> </a:t>
            </a:r>
            <a:r>
              <a:rPr lang="ru-RU" sz="2400" err="1"/>
              <a:t>гистоүйлесімді</a:t>
            </a:r>
            <a:r>
              <a:rPr lang="ru-RU" sz="2400"/>
              <a:t> </a:t>
            </a:r>
            <a:r>
              <a:rPr lang="ru-RU" sz="2400" err="1"/>
              <a:t>деп</a:t>
            </a:r>
            <a:r>
              <a:rPr lang="ru-RU" sz="2400"/>
              <a:t> </a:t>
            </a:r>
            <a:r>
              <a:rPr lang="ru-RU" sz="2400" err="1"/>
              <a:t>аталады</a:t>
            </a:r>
            <a:r>
              <a:rPr lang="ru-RU" sz="2400"/>
              <a:t>, </a:t>
            </a:r>
            <a:r>
              <a:rPr lang="ru-RU" sz="2400" err="1"/>
              <a:t>олар</a:t>
            </a:r>
            <a:r>
              <a:rPr lang="ru-RU" sz="2400"/>
              <a:t> </a:t>
            </a:r>
            <a:r>
              <a:rPr lang="ru-RU" sz="2400" err="1"/>
              <a:t>қабылдамау</a:t>
            </a:r>
            <a:r>
              <a:rPr lang="ru-RU" sz="2400"/>
              <a:t> (отторжение) </a:t>
            </a:r>
            <a:r>
              <a:rPr lang="ru-RU" sz="2400" err="1"/>
              <a:t>иммундық</a:t>
            </a:r>
            <a:r>
              <a:rPr lang="ru-RU" sz="2400"/>
              <a:t> </a:t>
            </a:r>
            <a:r>
              <a:rPr lang="ru-RU" sz="2400" err="1"/>
              <a:t>реакцияларын</a:t>
            </a:r>
            <a:r>
              <a:rPr lang="ru-RU" sz="2400"/>
              <a:t> </a:t>
            </a:r>
            <a:r>
              <a:rPr lang="ru-RU" sz="2400" err="1"/>
              <a:t>индукцияламайды</a:t>
            </a:r>
            <a:r>
              <a:rPr lang="ru-RU" sz="2400"/>
              <a:t>.</a:t>
            </a:r>
          </a:p>
          <a:p>
            <a:r>
              <a:rPr lang="ru-RU" sz="2400" err="1"/>
              <a:t>Елеулі</a:t>
            </a:r>
            <a:r>
              <a:rPr lang="ru-RU" sz="2400"/>
              <a:t> </a:t>
            </a:r>
            <a:r>
              <a:rPr lang="ru-RU" sz="2400" err="1"/>
              <a:t>антигендік</a:t>
            </a:r>
            <a:r>
              <a:rPr lang="ru-RU" sz="2400"/>
              <a:t> </a:t>
            </a:r>
            <a:r>
              <a:rPr lang="ru-RU" sz="2400" err="1"/>
              <a:t>айырмашылықтарға</a:t>
            </a:r>
            <a:r>
              <a:rPr lang="ru-RU" sz="2400"/>
              <a:t> </a:t>
            </a:r>
            <a:r>
              <a:rPr lang="ru-RU" sz="2400" err="1"/>
              <a:t>ие</a:t>
            </a:r>
            <a:r>
              <a:rPr lang="ru-RU" sz="2400"/>
              <a:t> </a:t>
            </a:r>
            <a:r>
              <a:rPr lang="ru-RU" sz="2400" err="1"/>
              <a:t>ұлпалар</a:t>
            </a:r>
            <a:r>
              <a:rPr lang="ru-RU" sz="2400"/>
              <a:t> </a:t>
            </a:r>
            <a:r>
              <a:rPr lang="ru-RU" sz="2400" err="1"/>
              <a:t>гистоүйлесімсіз</a:t>
            </a:r>
            <a:r>
              <a:rPr lang="ru-RU" sz="2400"/>
              <a:t> </a:t>
            </a:r>
            <a:r>
              <a:rPr lang="ru-RU" sz="2400" err="1"/>
              <a:t>деп</a:t>
            </a:r>
            <a:r>
              <a:rPr lang="ru-RU" sz="2400"/>
              <a:t> </a:t>
            </a:r>
            <a:r>
              <a:rPr lang="ru-RU" sz="2400" err="1"/>
              <a:t>аталады</a:t>
            </a:r>
            <a:r>
              <a:rPr lang="ru-RU" sz="2400"/>
              <a:t>. </a:t>
            </a:r>
            <a:r>
              <a:rPr lang="ru-RU" sz="2400" err="1"/>
              <a:t>Олар</a:t>
            </a:r>
            <a:r>
              <a:rPr lang="ru-RU" sz="2400"/>
              <a:t> </a:t>
            </a:r>
            <a:r>
              <a:rPr lang="ru-RU" sz="2400" err="1"/>
              <a:t>қабылдамау</a:t>
            </a:r>
            <a:r>
              <a:rPr lang="ru-RU" sz="2400"/>
              <a:t> (отторжение) </a:t>
            </a:r>
            <a:r>
              <a:rPr lang="ru-RU" sz="2400" err="1"/>
              <a:t>реакцияларын</a:t>
            </a:r>
            <a:r>
              <a:rPr lang="ru-RU" sz="2400"/>
              <a:t> </a:t>
            </a:r>
            <a:r>
              <a:rPr lang="ru-RU" sz="2400" err="1"/>
              <a:t>туындайды</a:t>
            </a:r>
            <a:r>
              <a:rPr lang="ru-RU" sz="2400"/>
              <a:t>.</a:t>
            </a:r>
          </a:p>
          <a:p>
            <a:r>
              <a:rPr lang="ru-RU" sz="2400" err="1"/>
              <a:t>Гистоүйлесімділікті</a:t>
            </a:r>
            <a:r>
              <a:rPr lang="ru-RU" sz="2400"/>
              <a:t> </a:t>
            </a:r>
            <a:r>
              <a:rPr lang="ru-RU" sz="2400" err="1"/>
              <a:t>анықтайтын</a:t>
            </a:r>
            <a:r>
              <a:rPr lang="ru-RU" sz="2400"/>
              <a:t> </a:t>
            </a:r>
            <a:r>
              <a:rPr lang="ru-RU" sz="2400" err="1"/>
              <a:t>антигендер</a:t>
            </a:r>
            <a:r>
              <a:rPr lang="ru-RU" sz="2400"/>
              <a:t> 40-тан </a:t>
            </a:r>
            <a:r>
              <a:rPr lang="ru-RU" sz="2400" err="1"/>
              <a:t>астам</a:t>
            </a:r>
            <a:r>
              <a:rPr lang="ru-RU" sz="2400"/>
              <a:t> </a:t>
            </a:r>
            <a:r>
              <a:rPr lang="ru-RU" sz="2400" err="1"/>
              <a:t>түрлі</a:t>
            </a:r>
            <a:r>
              <a:rPr lang="ru-RU" sz="2400"/>
              <a:t> </a:t>
            </a:r>
            <a:r>
              <a:rPr lang="ru-RU" sz="2400" err="1"/>
              <a:t>локустарда</a:t>
            </a:r>
            <a:r>
              <a:rPr lang="ru-RU" sz="2400"/>
              <a:t> </a:t>
            </a:r>
            <a:r>
              <a:rPr lang="ru-RU" sz="2400" err="1"/>
              <a:t>кодталған</a:t>
            </a:r>
            <a:r>
              <a:rPr lang="ru-RU" sz="2400"/>
              <a:t>. </a:t>
            </a:r>
            <a:r>
              <a:rPr lang="ru-RU" sz="2400" err="1"/>
              <a:t>Ең</a:t>
            </a:r>
            <a:r>
              <a:rPr lang="ru-RU" sz="2400"/>
              <a:t> </a:t>
            </a:r>
            <a:r>
              <a:rPr lang="ru-RU" sz="2400" err="1"/>
              <a:t>мықты</a:t>
            </a:r>
            <a:r>
              <a:rPr lang="ru-RU" sz="2400"/>
              <a:t> </a:t>
            </a:r>
            <a:r>
              <a:rPr lang="ru-RU" sz="2400" err="1"/>
              <a:t>иммундық</a:t>
            </a:r>
            <a:r>
              <a:rPr lang="ru-RU" sz="2400"/>
              <a:t> </a:t>
            </a:r>
            <a:r>
              <a:rPr lang="ru-RU" sz="2400" err="1"/>
              <a:t>реакцияларды</a:t>
            </a:r>
            <a:r>
              <a:rPr lang="ru-RU" sz="2400"/>
              <a:t> </a:t>
            </a:r>
            <a:r>
              <a:rPr lang="ru-RU" sz="2400" err="1"/>
              <a:t>индуцирлейтін</a:t>
            </a:r>
            <a:r>
              <a:rPr lang="ru-RU" sz="2400"/>
              <a:t> </a:t>
            </a:r>
            <a:r>
              <a:rPr lang="ru-RU" sz="2400" err="1"/>
              <a:t>локустар</a:t>
            </a:r>
            <a:r>
              <a:rPr lang="ru-RU" sz="2400"/>
              <a:t>, </a:t>
            </a:r>
            <a:r>
              <a:rPr lang="ru-RU" sz="2400" err="1"/>
              <a:t>ұлпа</a:t>
            </a:r>
            <a:r>
              <a:rPr lang="ru-RU" sz="2400"/>
              <a:t> </a:t>
            </a:r>
            <a:r>
              <a:rPr lang="ru-RU" sz="2400" err="1"/>
              <a:t>сәйкестігінің</a:t>
            </a:r>
            <a:r>
              <a:rPr lang="ru-RU" sz="2400"/>
              <a:t> бас </a:t>
            </a:r>
            <a:r>
              <a:rPr lang="ru-RU" sz="2400" err="1"/>
              <a:t>жиынында</a:t>
            </a:r>
            <a:r>
              <a:rPr lang="ru-RU" sz="2400"/>
              <a:t> (МНС) </a:t>
            </a:r>
            <a:r>
              <a:rPr lang="ru-RU" sz="2400" err="1"/>
              <a:t>орналасқан</a:t>
            </a:r>
            <a:r>
              <a:rPr lang="ru-RU" sz="2400"/>
              <a:t>.  </a:t>
            </a:r>
            <a:r>
              <a:rPr lang="ru-RU" sz="2400" err="1"/>
              <a:t>Адамның</a:t>
            </a:r>
            <a:r>
              <a:rPr lang="ru-RU" sz="2400"/>
              <a:t> </a:t>
            </a:r>
            <a:r>
              <a:rPr lang="ru-RU" sz="2400" err="1"/>
              <a:t>бұл</a:t>
            </a:r>
            <a:r>
              <a:rPr lang="ru-RU" sz="2400"/>
              <a:t> </a:t>
            </a:r>
            <a:r>
              <a:rPr lang="ru-RU" sz="2400" err="1"/>
              <a:t>жүйесі</a:t>
            </a:r>
            <a:r>
              <a:rPr lang="ru-RU" sz="2400"/>
              <a:t> HLA-</a:t>
            </a:r>
            <a:r>
              <a:rPr lang="ru-RU" sz="2400" err="1"/>
              <a:t>жүйе</a:t>
            </a:r>
            <a:r>
              <a:rPr lang="ru-RU" sz="2400"/>
              <a:t> </a:t>
            </a:r>
            <a:r>
              <a:rPr lang="ru-RU" sz="2400" err="1"/>
              <a:t>деп</a:t>
            </a:r>
            <a:r>
              <a:rPr lang="ru-RU" sz="2400"/>
              <a:t> </a:t>
            </a:r>
            <a:r>
              <a:rPr lang="ru-RU" sz="2400" err="1"/>
              <a:t>аталынған</a:t>
            </a:r>
            <a:r>
              <a:rPr lang="ru-RU" sz="2400"/>
              <a:t> (</a:t>
            </a:r>
            <a:r>
              <a:rPr lang="ru-RU" sz="2400" err="1"/>
              <a:t>Адамның</a:t>
            </a:r>
            <a:r>
              <a:rPr lang="ru-RU" sz="2400"/>
              <a:t> </a:t>
            </a:r>
            <a:r>
              <a:rPr lang="ru-RU" sz="2400" err="1"/>
              <a:t>лейкоцитарлы</a:t>
            </a:r>
            <a:r>
              <a:rPr lang="ru-RU" sz="2400"/>
              <a:t> </a:t>
            </a:r>
            <a:r>
              <a:rPr lang="ru-RU" sz="2400" err="1"/>
              <a:t>антигені</a:t>
            </a:r>
            <a:r>
              <a:rPr lang="ru-RU" sz="240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4015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818072" cy="5843736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2000"/>
              <a:t> </a:t>
            </a:r>
            <a:r>
              <a:rPr lang="ru-RU" sz="2000" err="1"/>
              <a:t>Жасушалардағы</a:t>
            </a:r>
            <a:r>
              <a:rPr lang="ru-RU" sz="2000"/>
              <a:t> </a:t>
            </a:r>
            <a:r>
              <a:rPr lang="en-US" sz="2000"/>
              <a:t>HLA </a:t>
            </a:r>
            <a:r>
              <a:rPr lang="ru-RU" sz="2000" err="1"/>
              <a:t>антигендері</a:t>
            </a:r>
            <a:r>
              <a:rPr lang="ru-RU" sz="2000"/>
              <a:t> </a:t>
            </a:r>
            <a:r>
              <a:rPr lang="ru-RU" sz="2000" err="1"/>
              <a:t>екі</a:t>
            </a:r>
            <a:r>
              <a:rPr lang="ru-RU" sz="2000"/>
              <a:t> </a:t>
            </a:r>
            <a:r>
              <a:rPr lang="ru-RU" sz="2000" err="1"/>
              <a:t>класты</a:t>
            </a:r>
            <a:r>
              <a:rPr lang="ru-RU" sz="2000"/>
              <a:t> </a:t>
            </a:r>
            <a:r>
              <a:rPr lang="ru-RU" sz="2000" err="1"/>
              <a:t>молекулалармен</a:t>
            </a:r>
            <a:r>
              <a:rPr lang="ru-RU" sz="2000"/>
              <a:t> </a:t>
            </a:r>
            <a:r>
              <a:rPr lang="ru-RU" sz="2000" err="1"/>
              <a:t>ұсынылған</a:t>
            </a:r>
            <a:r>
              <a:rPr lang="ru-RU" sz="2000"/>
              <a:t>. 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/>
              <a:t>      </a:t>
            </a:r>
            <a:r>
              <a:rPr lang="en-US" sz="2000"/>
              <a:t>HLA-1 </a:t>
            </a:r>
            <a:r>
              <a:rPr lang="ru-RU" sz="2000" err="1"/>
              <a:t>класының</a:t>
            </a:r>
            <a:r>
              <a:rPr lang="ru-RU" sz="2000"/>
              <a:t> </a:t>
            </a:r>
            <a:r>
              <a:rPr lang="ru-RU" sz="2000" err="1"/>
              <a:t>молекулалары</a:t>
            </a:r>
            <a:r>
              <a:rPr lang="ru-RU" sz="2000"/>
              <a:t> </a:t>
            </a:r>
            <a:r>
              <a:rPr lang="ru-RU" sz="2000" err="1"/>
              <a:t>ағзаның</a:t>
            </a:r>
            <a:r>
              <a:rPr lang="ru-RU" sz="2000"/>
              <a:t> </a:t>
            </a:r>
            <a:r>
              <a:rPr lang="ru-RU" sz="2000" err="1"/>
              <a:t>ядросы</a:t>
            </a:r>
            <a:r>
              <a:rPr lang="ru-RU" sz="2000"/>
              <a:t> бар </a:t>
            </a:r>
            <a:r>
              <a:rPr lang="ru-RU" sz="2000" err="1"/>
              <a:t>барлық</a:t>
            </a:r>
            <a:r>
              <a:rPr lang="ru-RU" sz="2000"/>
              <a:t> </a:t>
            </a:r>
            <a:r>
              <a:rPr lang="ru-RU" sz="2000" err="1"/>
              <a:t>жасушаларында</a:t>
            </a:r>
            <a:r>
              <a:rPr lang="ru-RU" sz="2000"/>
              <a:t> бар. </a:t>
            </a:r>
            <a:r>
              <a:rPr lang="ru-RU" sz="2000" err="1"/>
              <a:t>Көбінесе</a:t>
            </a:r>
            <a:r>
              <a:rPr lang="ru-RU" sz="2000"/>
              <a:t> </a:t>
            </a:r>
            <a:r>
              <a:rPr lang="ru-RU" sz="2000" err="1"/>
              <a:t>олар</a:t>
            </a:r>
            <a:r>
              <a:rPr lang="ru-RU" sz="2000"/>
              <a:t> </a:t>
            </a:r>
            <a:r>
              <a:rPr lang="ru-RU" sz="2000" err="1"/>
              <a:t>лимфоциттерде</a:t>
            </a:r>
            <a:r>
              <a:rPr lang="ru-RU" sz="2000"/>
              <a:t>, </a:t>
            </a:r>
            <a:r>
              <a:rPr lang="ru-RU" sz="2000" err="1"/>
              <a:t>лимфомиелоидты</a:t>
            </a:r>
            <a:r>
              <a:rPr lang="ru-RU" sz="2000"/>
              <a:t> </a:t>
            </a:r>
            <a:r>
              <a:rPr lang="ru-RU" sz="2000" err="1"/>
              <a:t>ағзалардың</a:t>
            </a:r>
            <a:r>
              <a:rPr lang="ru-RU" sz="2000"/>
              <a:t> </a:t>
            </a:r>
            <a:r>
              <a:rPr lang="ru-RU" sz="2000" err="1"/>
              <a:t>жасушаларында</a:t>
            </a:r>
            <a:r>
              <a:rPr lang="ru-RU" sz="2000"/>
              <a:t>, </a:t>
            </a:r>
            <a:r>
              <a:rPr lang="ru-RU" sz="2000" err="1"/>
              <a:t>аздап</a:t>
            </a:r>
            <a:r>
              <a:rPr lang="ru-RU" sz="2000"/>
              <a:t> </a:t>
            </a:r>
            <a:r>
              <a:rPr lang="ru-RU" sz="2000" err="1"/>
              <a:t>бауыр</a:t>
            </a:r>
            <a:r>
              <a:rPr lang="ru-RU" sz="2000"/>
              <a:t>, </a:t>
            </a:r>
            <a:r>
              <a:rPr lang="ru-RU" sz="2000" err="1"/>
              <a:t>бүйрек</a:t>
            </a:r>
            <a:r>
              <a:rPr lang="ru-RU" sz="2000"/>
              <a:t>, </a:t>
            </a:r>
            <a:r>
              <a:rPr lang="ru-RU" sz="2000" err="1"/>
              <a:t>өкпе</a:t>
            </a:r>
            <a:r>
              <a:rPr lang="ru-RU" sz="2000"/>
              <a:t> </a:t>
            </a:r>
            <a:r>
              <a:rPr lang="ru-RU" sz="2000" err="1"/>
              <a:t>жасушаларында</a:t>
            </a:r>
            <a:r>
              <a:rPr lang="ru-RU" sz="2000"/>
              <a:t> </a:t>
            </a:r>
            <a:r>
              <a:rPr lang="ru-RU" sz="2000" err="1"/>
              <a:t>болады</a:t>
            </a:r>
            <a:r>
              <a:rPr lang="ru-RU" sz="2000"/>
              <a:t>. Бас </a:t>
            </a:r>
            <a:r>
              <a:rPr lang="ru-RU" sz="2000" err="1"/>
              <a:t>миында</a:t>
            </a:r>
            <a:r>
              <a:rPr lang="ru-RU" sz="2000"/>
              <a:t> </a:t>
            </a:r>
            <a:r>
              <a:rPr lang="ru-RU" sz="2000" err="1"/>
              <a:t>қаңқа</a:t>
            </a:r>
            <a:r>
              <a:rPr lang="ru-RU" sz="2000"/>
              <a:t> </a:t>
            </a:r>
            <a:r>
              <a:rPr lang="ru-RU" sz="2000" err="1"/>
              <a:t>бұлшық</a:t>
            </a:r>
            <a:r>
              <a:rPr lang="ru-RU" sz="2000"/>
              <a:t> </a:t>
            </a:r>
            <a:r>
              <a:rPr lang="ru-RU" sz="2000" err="1"/>
              <a:t>еті</a:t>
            </a:r>
            <a:r>
              <a:rPr lang="ru-RU" sz="2000"/>
              <a:t>, май </a:t>
            </a:r>
            <a:r>
              <a:rPr lang="ru-RU" sz="2000" err="1"/>
              <a:t>тіндері</a:t>
            </a:r>
            <a:r>
              <a:rPr lang="ru-RU" sz="2000"/>
              <a:t> </a:t>
            </a:r>
            <a:r>
              <a:rPr lang="ru-RU" sz="2000" err="1"/>
              <a:t>салыстырмалы</a:t>
            </a:r>
            <a:r>
              <a:rPr lang="ru-RU" sz="2000"/>
              <a:t> </a:t>
            </a:r>
            <a:r>
              <a:rPr lang="ru-RU" sz="2000" err="1"/>
              <a:t>түрде</a:t>
            </a:r>
            <a:r>
              <a:rPr lang="ru-RU" sz="2000"/>
              <a:t> </a:t>
            </a:r>
            <a:r>
              <a:rPr lang="ru-RU" sz="2000" err="1"/>
              <a:t>өте</a:t>
            </a:r>
            <a:r>
              <a:rPr lang="ru-RU" sz="2000"/>
              <a:t> аз. </a:t>
            </a:r>
            <a:r>
              <a:rPr lang="ru-RU" sz="2000" err="1"/>
              <a:t>Эритроциттерде</a:t>
            </a:r>
            <a:r>
              <a:rPr lang="ru-RU" sz="2000"/>
              <a:t>, </a:t>
            </a:r>
            <a:r>
              <a:rPr lang="ru-RU" sz="2000" err="1"/>
              <a:t>трофобласттың</a:t>
            </a:r>
            <a:r>
              <a:rPr lang="ru-RU" sz="2000"/>
              <a:t> ворсин </a:t>
            </a:r>
            <a:r>
              <a:rPr lang="ru-RU" sz="2000" err="1"/>
              <a:t>тәрізді</a:t>
            </a:r>
            <a:r>
              <a:rPr lang="ru-RU" sz="2000"/>
              <a:t> </a:t>
            </a:r>
            <a:r>
              <a:rPr lang="ru-RU" sz="2000" err="1"/>
              <a:t>жасушаларында</a:t>
            </a:r>
            <a:r>
              <a:rPr lang="ru-RU" sz="2000"/>
              <a:t> </a:t>
            </a:r>
            <a:r>
              <a:rPr lang="ru-RU" sz="2000" err="1"/>
              <a:t>бұл</a:t>
            </a:r>
            <a:r>
              <a:rPr lang="ru-RU" sz="2000"/>
              <a:t> </a:t>
            </a:r>
            <a:r>
              <a:rPr lang="ru-RU" sz="2000" err="1"/>
              <a:t>молекулалар</a:t>
            </a:r>
            <a:r>
              <a:rPr lang="ru-RU" sz="2000"/>
              <a:t> </a:t>
            </a:r>
            <a:r>
              <a:rPr lang="ru-RU" sz="2000" err="1"/>
              <a:t>мүлдем</a:t>
            </a:r>
            <a:r>
              <a:rPr lang="ru-RU" sz="2000"/>
              <a:t> </a:t>
            </a:r>
            <a:r>
              <a:rPr lang="ru-RU" sz="2000" err="1"/>
              <a:t>экспрессияланбайды</a:t>
            </a:r>
            <a:r>
              <a:rPr lang="ru-RU" sz="2000"/>
              <a:t>. </a:t>
            </a:r>
            <a:r>
              <a:rPr lang="en-US" sz="2000"/>
              <a:t>HLA - 1 </a:t>
            </a:r>
            <a:r>
              <a:rPr lang="ru-RU" sz="2000" err="1"/>
              <a:t>класының</a:t>
            </a:r>
            <a:r>
              <a:rPr lang="ru-RU" sz="2000"/>
              <a:t> </a:t>
            </a:r>
            <a:r>
              <a:rPr lang="ru-RU" sz="2000" err="1"/>
              <a:t>антигендері</a:t>
            </a:r>
            <a:r>
              <a:rPr lang="ru-RU" sz="2000"/>
              <a:t> </a:t>
            </a:r>
            <a:r>
              <a:rPr lang="ru-RU" sz="2000" err="1"/>
              <a:t>цитотоксикалық</a:t>
            </a:r>
            <a:r>
              <a:rPr lang="ru-RU" sz="2000"/>
              <a:t> Т-</a:t>
            </a:r>
            <a:r>
              <a:rPr lang="ru-RU" sz="2000" err="1"/>
              <a:t>лимфоциттердің</a:t>
            </a:r>
            <a:r>
              <a:rPr lang="ru-RU" sz="2000"/>
              <a:t> </a:t>
            </a:r>
            <a:r>
              <a:rPr lang="ru-RU" sz="2000" err="1"/>
              <a:t>индукциясында</a:t>
            </a:r>
            <a:r>
              <a:rPr lang="ru-RU" sz="2000"/>
              <a:t> </a:t>
            </a:r>
            <a:r>
              <a:rPr lang="ru-RU" sz="2000" err="1"/>
              <a:t>шешуші</a:t>
            </a:r>
            <a:r>
              <a:rPr lang="ru-RU" sz="2000"/>
              <a:t> </a:t>
            </a:r>
            <a:r>
              <a:rPr lang="ru-RU" sz="2000" err="1"/>
              <a:t>мәнге</a:t>
            </a:r>
            <a:r>
              <a:rPr lang="ru-RU" sz="2000"/>
              <a:t> </a:t>
            </a:r>
            <a:r>
              <a:rPr lang="ru-RU" sz="2000" err="1"/>
              <a:t>ие</a:t>
            </a:r>
            <a:r>
              <a:rPr lang="ru-RU" sz="2000"/>
              <a:t>, </a:t>
            </a:r>
            <a:r>
              <a:rPr lang="ru-RU" sz="2000" err="1"/>
              <a:t>ағзаның</a:t>
            </a:r>
            <a:r>
              <a:rPr lang="ru-RU" sz="2000"/>
              <a:t> </a:t>
            </a:r>
            <a:r>
              <a:rPr lang="ru-RU" sz="2000" err="1"/>
              <a:t>жасушалық</a:t>
            </a:r>
            <a:r>
              <a:rPr lang="ru-RU" sz="2000"/>
              <a:t> </a:t>
            </a:r>
            <a:r>
              <a:rPr lang="ru-RU" sz="2000" err="1"/>
              <a:t>тұрақтылығын</a:t>
            </a:r>
            <a:r>
              <a:rPr lang="ru-RU" sz="2000"/>
              <a:t> </a:t>
            </a:r>
            <a:r>
              <a:rPr lang="ru-RU" sz="2000" err="1"/>
              <a:t>иммундық</a:t>
            </a:r>
            <a:r>
              <a:rPr lang="ru-RU" sz="2000"/>
              <a:t> </a:t>
            </a:r>
            <a:r>
              <a:rPr lang="ru-RU" sz="2000" err="1"/>
              <a:t>қадағалауды</a:t>
            </a:r>
            <a:r>
              <a:rPr lang="ru-RU" sz="2000"/>
              <a:t> </a:t>
            </a:r>
            <a:r>
              <a:rPr lang="ru-RU" sz="2000" err="1"/>
              <a:t>қамтамасыз</a:t>
            </a:r>
            <a:r>
              <a:rPr lang="ru-RU" sz="2000"/>
              <a:t> </a:t>
            </a:r>
            <a:r>
              <a:rPr lang="ru-RU" sz="2000" err="1"/>
              <a:t>етеді</a:t>
            </a:r>
            <a:r>
              <a:rPr lang="ru-RU" sz="2000"/>
              <a:t>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2000"/>
              <a:t>       </a:t>
            </a:r>
            <a:r>
              <a:rPr lang="en-US" sz="2000"/>
              <a:t>HLA - 2 </a:t>
            </a:r>
            <a:r>
              <a:rPr lang="ru-RU" sz="2000" err="1"/>
              <a:t>класты</a:t>
            </a:r>
            <a:r>
              <a:rPr lang="ru-RU" sz="2000"/>
              <a:t> </a:t>
            </a:r>
            <a:r>
              <a:rPr lang="ru-RU" sz="2000" err="1"/>
              <a:t>антигендері</a:t>
            </a:r>
            <a:r>
              <a:rPr lang="ru-RU" sz="2000"/>
              <a:t> В-</a:t>
            </a:r>
            <a:r>
              <a:rPr lang="ru-RU" sz="2000" err="1"/>
              <a:t>лимфоциттерде</a:t>
            </a:r>
            <a:r>
              <a:rPr lang="ru-RU" sz="2000"/>
              <a:t>, </a:t>
            </a:r>
            <a:r>
              <a:rPr lang="ru-RU" sz="2000" err="1"/>
              <a:t>макрофагаларда</a:t>
            </a:r>
            <a:r>
              <a:rPr lang="ru-RU" sz="2000"/>
              <a:t>, </a:t>
            </a:r>
            <a:r>
              <a:rPr lang="ru-RU" sz="2000" err="1"/>
              <a:t>дендритті</a:t>
            </a:r>
            <a:r>
              <a:rPr lang="ru-RU" sz="2000"/>
              <a:t> </a:t>
            </a:r>
            <a:r>
              <a:rPr lang="ru-RU" sz="2000" err="1"/>
              <a:t>жасушаларда</a:t>
            </a:r>
            <a:r>
              <a:rPr lang="ru-RU" sz="2000"/>
              <a:t>, </a:t>
            </a:r>
            <a:r>
              <a:rPr lang="ru-RU" sz="2000" err="1"/>
              <a:t>тромбоциттерде</a:t>
            </a:r>
            <a:r>
              <a:rPr lang="ru-RU" sz="2000"/>
              <a:t>, </a:t>
            </a:r>
            <a:r>
              <a:rPr lang="ru-RU" sz="2000" err="1"/>
              <a:t>белсендірілген</a:t>
            </a:r>
            <a:r>
              <a:rPr lang="ru-RU" sz="2000"/>
              <a:t> т-</a:t>
            </a:r>
            <a:r>
              <a:rPr lang="ru-RU" sz="2000" err="1"/>
              <a:t>лимфоциттерде</a:t>
            </a:r>
            <a:r>
              <a:rPr lang="ru-RU" sz="2000"/>
              <a:t>, </a:t>
            </a:r>
            <a:r>
              <a:rPr lang="ru-RU" sz="2000" err="1"/>
              <a:t>фибробластарда</a:t>
            </a:r>
            <a:r>
              <a:rPr lang="ru-RU" sz="2000"/>
              <a:t> </a:t>
            </a:r>
            <a:r>
              <a:rPr lang="ru-RU" sz="2000" err="1"/>
              <a:t>анықталады</a:t>
            </a:r>
            <a:r>
              <a:rPr lang="ru-RU" sz="2000"/>
              <a:t>. 2-класты </a:t>
            </a:r>
            <a:r>
              <a:rPr lang="en-US" sz="2000"/>
              <a:t>HLA </a:t>
            </a:r>
            <a:r>
              <a:rPr lang="ru-RU" sz="2000" err="1"/>
              <a:t>антигендері</a:t>
            </a:r>
            <a:r>
              <a:rPr lang="ru-RU" sz="2000"/>
              <a:t>  </a:t>
            </a:r>
            <a:r>
              <a:rPr lang="ru-RU" sz="2000" err="1"/>
              <a:t>иммундық</a:t>
            </a:r>
            <a:r>
              <a:rPr lang="ru-RU" sz="2000"/>
              <a:t> </a:t>
            </a:r>
            <a:r>
              <a:rPr lang="ru-RU" sz="2000" err="1"/>
              <a:t>компетентті</a:t>
            </a:r>
            <a:r>
              <a:rPr lang="ru-RU" sz="2000"/>
              <a:t> </a:t>
            </a:r>
            <a:r>
              <a:rPr lang="ru-RU" sz="2000" err="1"/>
              <a:t>жасушалардың</a:t>
            </a:r>
            <a:r>
              <a:rPr lang="ru-RU" sz="2000"/>
              <a:t> </a:t>
            </a:r>
            <a:r>
              <a:rPr lang="ru-RU" sz="2000" err="1"/>
              <a:t>жиынтығында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гуморальді</a:t>
            </a:r>
            <a:r>
              <a:rPr lang="ru-RU" sz="2000"/>
              <a:t> </a:t>
            </a:r>
            <a:r>
              <a:rPr lang="ru-RU" sz="2000" err="1"/>
              <a:t>иммундық</a:t>
            </a:r>
            <a:r>
              <a:rPr lang="ru-RU" sz="2000"/>
              <a:t> </a:t>
            </a:r>
            <a:r>
              <a:rPr lang="ru-RU" sz="2000" err="1"/>
              <a:t>жауаптың</a:t>
            </a:r>
            <a:r>
              <a:rPr lang="ru-RU" sz="2000"/>
              <a:t> </a:t>
            </a:r>
            <a:r>
              <a:rPr lang="ru-RU" sz="2000" err="1"/>
              <a:t>дамуында</a:t>
            </a:r>
            <a:r>
              <a:rPr lang="ru-RU" sz="2000"/>
              <a:t> </a:t>
            </a:r>
            <a:r>
              <a:rPr lang="ru-RU" sz="2000" err="1"/>
              <a:t>шешуші</a:t>
            </a:r>
            <a:r>
              <a:rPr lang="ru-RU" sz="2000"/>
              <a:t> </a:t>
            </a:r>
            <a:r>
              <a:rPr lang="ru-RU" sz="2000" err="1"/>
              <a:t>рөл</a:t>
            </a:r>
            <a:r>
              <a:rPr lang="ru-RU" sz="2000"/>
              <a:t> </a:t>
            </a:r>
            <a:r>
              <a:rPr lang="ru-RU" sz="2000" err="1"/>
              <a:t>атқарады</a:t>
            </a:r>
            <a:r>
              <a:rPr lang="ru-RU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0688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>
                <a:solidFill>
                  <a:srgbClr val="FF0000"/>
                </a:solidFill>
              </a:rPr>
              <a:t>Трансплантат</a:t>
            </a:r>
            <a:r>
              <a:rPr lang="ru-RU"/>
              <a:t> -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</a:t>
            </a:r>
            <a:r>
              <a:rPr lang="ru-RU" err="1"/>
              <a:t>қолданылатын</a:t>
            </a:r>
            <a:r>
              <a:rPr lang="ru-RU"/>
              <a:t> </a:t>
            </a:r>
            <a:r>
              <a:rPr lang="ru-RU" err="1"/>
              <a:t>ұлпаның</a:t>
            </a:r>
            <a:r>
              <a:rPr lang="ru-RU"/>
              <a:t>, </a:t>
            </a:r>
            <a:r>
              <a:rPr lang="ru-RU" err="1"/>
              <a:t>мүшенің</a:t>
            </a:r>
            <a:r>
              <a:rPr lang="ru-RU"/>
              <a:t> </a:t>
            </a:r>
            <a:r>
              <a:rPr lang="ru-RU" err="1"/>
              <a:t>бөлігі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толық</a:t>
            </a:r>
            <a:r>
              <a:rPr lang="ru-RU"/>
              <a:t> </a:t>
            </a:r>
            <a:r>
              <a:rPr lang="ru-RU" err="1"/>
              <a:t>бір</a:t>
            </a:r>
            <a:r>
              <a:rPr lang="ru-RU"/>
              <a:t> </a:t>
            </a:r>
            <a:r>
              <a:rPr lang="ru-RU" err="1"/>
              <a:t>мүше</a:t>
            </a:r>
            <a:r>
              <a:rPr lang="ru-RU"/>
              <a:t> </a:t>
            </a:r>
            <a:r>
              <a:rPr lang="ru-RU" err="1"/>
              <a:t>болып</a:t>
            </a:r>
            <a:r>
              <a:rPr lang="ru-RU"/>
              <a:t> </a:t>
            </a:r>
            <a:r>
              <a:rPr lang="ru-RU" err="1"/>
              <a:t>табылады</a:t>
            </a:r>
            <a:r>
              <a:rPr lang="ru-RU"/>
              <a:t>.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үшін</a:t>
            </a:r>
            <a:r>
              <a:rPr lang="ru-RU"/>
              <a:t> </a:t>
            </a:r>
            <a:r>
              <a:rPr lang="ru-RU" err="1"/>
              <a:t>мүшелер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ұлпалар</a:t>
            </a:r>
            <a:r>
              <a:rPr lang="ru-RU"/>
              <a:t> </a:t>
            </a:r>
            <a:r>
              <a:rPr lang="ru-RU" err="1"/>
              <a:t>алынған</a:t>
            </a:r>
            <a:r>
              <a:rPr lang="ru-RU"/>
              <a:t> </a:t>
            </a:r>
            <a:r>
              <a:rPr lang="ru-RU" err="1"/>
              <a:t>организмді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донор</a:t>
            </a:r>
            <a:r>
              <a:rPr lang="ru-RU"/>
              <a:t>, ал </a:t>
            </a:r>
            <a:r>
              <a:rPr lang="ru-RU" err="1"/>
              <a:t>ұлпалар</a:t>
            </a:r>
            <a:r>
              <a:rPr lang="ru-RU"/>
              <a:t> </a:t>
            </a:r>
            <a:r>
              <a:rPr lang="ru-RU" err="1"/>
              <a:t>немесе</a:t>
            </a:r>
            <a:r>
              <a:rPr lang="ru-RU"/>
              <a:t> </a:t>
            </a:r>
            <a:r>
              <a:rPr lang="ru-RU" err="1"/>
              <a:t>мүшелер</a:t>
            </a:r>
            <a:r>
              <a:rPr lang="ru-RU"/>
              <a:t> </a:t>
            </a:r>
            <a:r>
              <a:rPr lang="ru-RU" err="1"/>
              <a:t>трансплантацияланатын</a:t>
            </a:r>
            <a:r>
              <a:rPr lang="ru-RU"/>
              <a:t> </a:t>
            </a:r>
            <a:r>
              <a:rPr lang="ru-RU" err="1"/>
              <a:t>организмді</a:t>
            </a:r>
            <a:r>
              <a:rPr lang="ru-RU"/>
              <a:t> </a:t>
            </a:r>
            <a:r>
              <a:rPr lang="ru-RU">
                <a:solidFill>
                  <a:srgbClr val="FF0000"/>
                </a:solidFill>
              </a:rPr>
              <a:t>реципиент </a:t>
            </a:r>
            <a:r>
              <a:rPr lang="ru-RU" err="1"/>
              <a:t>деп</a:t>
            </a:r>
            <a:r>
              <a:rPr lang="ru-RU"/>
              <a:t> </a:t>
            </a:r>
            <a:r>
              <a:rPr lang="ru-RU" err="1"/>
              <a:t>атайды</a:t>
            </a:r>
            <a:r>
              <a:rPr lang="ru-RU"/>
              <a:t>.</a:t>
            </a:r>
          </a:p>
          <a:p>
            <a:r>
              <a:rPr lang="ru-RU">
                <a:solidFill>
                  <a:srgbClr val="FF0000"/>
                </a:solidFill>
              </a:rPr>
              <a:t>Ретрансплантация </a:t>
            </a:r>
            <a:r>
              <a:rPr lang="ru-RU" err="1"/>
              <a:t>термині</a:t>
            </a:r>
            <a:r>
              <a:rPr lang="ru-RU"/>
              <a:t> </a:t>
            </a:r>
            <a:r>
              <a:rPr lang="ru-RU" err="1"/>
              <a:t>белгілі</a:t>
            </a:r>
            <a:r>
              <a:rPr lang="ru-RU"/>
              <a:t> </a:t>
            </a:r>
            <a:r>
              <a:rPr lang="ru-RU" err="1"/>
              <a:t>бір</a:t>
            </a:r>
            <a:r>
              <a:rPr lang="ru-RU"/>
              <a:t> </a:t>
            </a:r>
            <a:r>
              <a:rPr lang="ru-RU" err="1"/>
              <a:t>ағзаны</a:t>
            </a:r>
            <a:r>
              <a:rPr lang="ru-RU"/>
              <a:t> </a:t>
            </a:r>
            <a:r>
              <a:rPr lang="ru-RU" err="1"/>
              <a:t>қайталап</a:t>
            </a:r>
            <a:r>
              <a:rPr lang="ru-RU"/>
              <a:t>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болып</a:t>
            </a:r>
            <a:r>
              <a:rPr lang="ru-RU"/>
              <a:t> </a:t>
            </a:r>
            <a:r>
              <a:rPr lang="ru-RU" err="1"/>
              <a:t>табылады</a:t>
            </a:r>
            <a:r>
              <a:rPr lang="ru-RU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7247357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err="1">
                <a:effectLst/>
              </a:rPr>
              <a:t>Трансплантационды</a:t>
            </a:r>
            <a:r>
              <a:rPr lang="ru-RU" b="1">
                <a:effectLst/>
              </a:rPr>
              <a:t> иммунитет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err="1"/>
              <a:t>Тері</a:t>
            </a:r>
            <a:r>
              <a:rPr lang="ru-RU"/>
              <a:t> </a:t>
            </a:r>
            <a:r>
              <a:rPr lang="ru-RU" err="1"/>
              <a:t>трансплантаттары</a:t>
            </a:r>
            <a:r>
              <a:rPr lang="ru-RU"/>
              <a:t> </a:t>
            </a:r>
            <a:r>
              <a:rPr lang="ru-RU" err="1"/>
              <a:t>мысалында</a:t>
            </a:r>
            <a:r>
              <a:rPr lang="ru-RU"/>
              <a:t> </a:t>
            </a:r>
            <a:r>
              <a:rPr lang="ru-RU" err="1"/>
              <a:t>аллогендік</a:t>
            </a:r>
            <a:r>
              <a:rPr lang="ru-RU"/>
              <a:t> </a:t>
            </a:r>
            <a:r>
              <a:rPr lang="ru-RU" err="1"/>
              <a:t>тіндердің</a:t>
            </a:r>
            <a:r>
              <a:rPr lang="ru-RU"/>
              <a:t> бас </a:t>
            </a:r>
            <a:r>
              <a:rPr lang="ru-RU" err="1"/>
              <a:t>тарту</a:t>
            </a:r>
            <a:r>
              <a:rPr lang="ru-RU"/>
              <a:t> </a:t>
            </a:r>
            <a:r>
              <a:rPr lang="ru-RU" err="1"/>
              <a:t>феноменологиясын</a:t>
            </a:r>
            <a:r>
              <a:rPr lang="ru-RU"/>
              <a:t> </a:t>
            </a:r>
            <a:r>
              <a:rPr lang="ru-RU" err="1"/>
              <a:t>қарастырайық</a:t>
            </a:r>
            <a:r>
              <a:rPr lang="ru-RU"/>
              <a:t>. </a:t>
            </a:r>
            <a:r>
              <a:rPr lang="ru-RU" err="1"/>
              <a:t>Тері</a:t>
            </a:r>
            <a:r>
              <a:rPr lang="ru-RU"/>
              <a:t> </a:t>
            </a:r>
            <a:r>
              <a:rPr lang="ru-RU" err="1"/>
              <a:t>кесіндісін</a:t>
            </a:r>
            <a:r>
              <a:rPr lang="ru-RU"/>
              <a:t> </a:t>
            </a:r>
            <a:r>
              <a:rPr lang="ru-RU" err="1"/>
              <a:t>салғаннан</a:t>
            </a:r>
            <a:r>
              <a:rPr lang="ru-RU"/>
              <a:t> </a:t>
            </a:r>
            <a:r>
              <a:rPr lang="ru-RU" err="1"/>
              <a:t>кейін</a:t>
            </a:r>
            <a:r>
              <a:rPr lang="ru-RU"/>
              <a:t> </a:t>
            </a:r>
            <a:r>
              <a:rPr lang="ru-RU" err="1"/>
              <a:t>васкуляризация</a:t>
            </a:r>
            <a:r>
              <a:rPr lang="ru-RU"/>
              <a:t> (</a:t>
            </a:r>
            <a:r>
              <a:rPr lang="ru-RU" err="1"/>
              <a:t>тамырлардың</a:t>
            </a:r>
            <a:r>
              <a:rPr lang="ru-RU"/>
              <a:t> </a:t>
            </a:r>
            <a:r>
              <a:rPr lang="ru-RU" err="1"/>
              <a:t>пайда</a:t>
            </a:r>
            <a:r>
              <a:rPr lang="ru-RU"/>
              <a:t> </a:t>
            </a:r>
            <a:r>
              <a:rPr lang="ru-RU" err="1"/>
              <a:t>болуы</a:t>
            </a:r>
            <a:r>
              <a:rPr lang="ru-RU"/>
              <a:t>) </a:t>
            </a:r>
            <a:r>
              <a:rPr lang="ru-RU" err="1"/>
              <a:t>жүреді</a:t>
            </a:r>
            <a:r>
              <a:rPr lang="ru-RU"/>
              <a:t>. </a:t>
            </a:r>
            <a:r>
              <a:rPr lang="ru-RU" err="1"/>
              <a:t>Бұл</a:t>
            </a:r>
            <a:r>
              <a:rPr lang="ru-RU"/>
              <a:t> процесс </a:t>
            </a:r>
            <a:r>
              <a:rPr lang="ru-RU" err="1"/>
              <a:t>негізінен</a:t>
            </a:r>
            <a:r>
              <a:rPr lang="ru-RU"/>
              <a:t> 3-4 </a:t>
            </a:r>
            <a:r>
              <a:rPr lang="ru-RU" err="1"/>
              <a:t>тәулікте</a:t>
            </a:r>
            <a:r>
              <a:rPr lang="ru-RU"/>
              <a:t> </a:t>
            </a:r>
            <a:r>
              <a:rPr lang="ru-RU" err="1"/>
              <a:t>аяқталады</a:t>
            </a:r>
            <a:r>
              <a:rPr lang="ru-RU"/>
              <a:t>. 5-7 </a:t>
            </a:r>
            <a:r>
              <a:rPr lang="ru-RU" err="1"/>
              <a:t>тәуліктен</a:t>
            </a:r>
            <a:r>
              <a:rPr lang="ru-RU"/>
              <a:t> </a:t>
            </a:r>
            <a:r>
              <a:rPr lang="ru-RU" err="1"/>
              <a:t>бастап</a:t>
            </a:r>
            <a:r>
              <a:rPr lang="ru-RU"/>
              <a:t> </a:t>
            </a:r>
            <a:r>
              <a:rPr lang="ru-RU" err="1"/>
              <a:t>ағзаның</a:t>
            </a:r>
            <a:r>
              <a:rPr lang="ru-RU"/>
              <a:t> </a:t>
            </a:r>
            <a:r>
              <a:rPr lang="ru-RU" err="1"/>
              <a:t>иммундық</a:t>
            </a:r>
            <a:r>
              <a:rPr lang="ru-RU"/>
              <a:t> </a:t>
            </a:r>
            <a:r>
              <a:rPr lang="ru-RU" err="1"/>
              <a:t>реакциясының</a:t>
            </a:r>
            <a:r>
              <a:rPr lang="ru-RU"/>
              <a:t> </a:t>
            </a:r>
            <a:r>
              <a:rPr lang="ru-RU" err="1"/>
              <a:t>белгілері</a:t>
            </a:r>
            <a:r>
              <a:rPr lang="ru-RU"/>
              <a:t> </a:t>
            </a:r>
            <a:r>
              <a:rPr lang="ru-RU" err="1"/>
              <a:t>байқалады</a:t>
            </a:r>
            <a:r>
              <a:rPr lang="ru-RU"/>
              <a:t> — </a:t>
            </a:r>
            <a:r>
              <a:rPr lang="ru-RU" err="1"/>
              <a:t>лоскуттың</a:t>
            </a:r>
            <a:r>
              <a:rPr lang="ru-RU"/>
              <a:t> </a:t>
            </a:r>
            <a:r>
              <a:rPr lang="ru-RU" err="1"/>
              <a:t>мононуклеарамен</a:t>
            </a:r>
            <a:r>
              <a:rPr lang="ru-RU"/>
              <a:t> </a:t>
            </a:r>
            <a:r>
              <a:rPr lang="ru-RU" err="1"/>
              <a:t>инфильтрациясы</a:t>
            </a:r>
            <a:r>
              <a:rPr lang="ru-RU"/>
              <a:t> (</a:t>
            </a:r>
            <a:r>
              <a:rPr lang="ru-RU" err="1"/>
              <a:t>иммундық</a:t>
            </a:r>
            <a:r>
              <a:rPr lang="ru-RU"/>
              <a:t> </a:t>
            </a:r>
            <a:r>
              <a:rPr lang="ru-RU" err="1"/>
              <a:t>жасушалардың</a:t>
            </a:r>
            <a:r>
              <a:rPr lang="ru-RU"/>
              <a:t> </a:t>
            </a:r>
            <a:r>
              <a:rPr lang="ru-RU" err="1"/>
              <a:t>жинақталуы</a:t>
            </a:r>
            <a:r>
              <a:rPr lang="ru-RU"/>
              <a:t>), </a:t>
            </a:r>
            <a:r>
              <a:rPr lang="ru-RU" err="1"/>
              <a:t>иммундық</a:t>
            </a:r>
            <a:r>
              <a:rPr lang="ru-RU"/>
              <a:t> </a:t>
            </a:r>
            <a:r>
              <a:rPr lang="ru-RU" err="1"/>
              <a:t>қабынудың</a:t>
            </a:r>
            <a:r>
              <a:rPr lang="ru-RU"/>
              <a:t> </a:t>
            </a:r>
            <a:r>
              <a:rPr lang="ru-RU" err="1"/>
              <a:t>дамуы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0588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762000"/>
            <a:ext cx="7562088" cy="5486400"/>
          </a:xfrm>
        </p:spPr>
        <p:txBody>
          <a:bodyPr>
            <a:normAutofit fontScale="85000" lnSpcReduction="10000"/>
          </a:bodyPr>
          <a:lstStyle/>
          <a:p>
            <a:r>
              <a:rPr lang="ru-RU"/>
              <a:t>МНС </a:t>
            </a:r>
            <a:r>
              <a:rPr lang="ru-RU" err="1"/>
              <a:t>гендері</a:t>
            </a:r>
            <a:r>
              <a:rPr lang="ru-RU"/>
              <a:t> </a:t>
            </a:r>
            <a:r>
              <a:rPr lang="ru-RU" err="1"/>
              <a:t>бойынша</a:t>
            </a:r>
            <a:r>
              <a:rPr lang="ru-RU"/>
              <a:t> донор мен реципиент </a:t>
            </a:r>
            <a:r>
              <a:rPr lang="ru-RU" err="1"/>
              <a:t>арасында</a:t>
            </a:r>
            <a:r>
              <a:rPr lang="ru-RU"/>
              <a:t> </a:t>
            </a:r>
            <a:r>
              <a:rPr lang="ru-RU" err="1"/>
              <a:t>айырмашылық</a:t>
            </a:r>
            <a:r>
              <a:rPr lang="ru-RU"/>
              <a:t> </a:t>
            </a:r>
            <a:r>
              <a:rPr lang="ru-RU" err="1"/>
              <a:t>болған</a:t>
            </a:r>
            <a:r>
              <a:rPr lang="ru-RU"/>
              <a:t> </a:t>
            </a:r>
            <a:r>
              <a:rPr lang="ru-RU" err="1"/>
              <a:t>кезде</a:t>
            </a:r>
            <a:r>
              <a:rPr lang="ru-RU"/>
              <a:t> бас </a:t>
            </a:r>
            <a:r>
              <a:rPr lang="ru-RU" err="1"/>
              <a:t>тарту</a:t>
            </a:r>
            <a:r>
              <a:rPr lang="ru-RU"/>
              <a:t> 10-12 </a:t>
            </a:r>
            <a:r>
              <a:rPr lang="ru-RU" err="1"/>
              <a:t>тәулікке</a:t>
            </a:r>
            <a:r>
              <a:rPr lang="ru-RU"/>
              <a:t> </a:t>
            </a:r>
            <a:r>
              <a:rPr lang="ru-RU" err="1"/>
              <a:t>жүргізіледі</a:t>
            </a:r>
            <a:r>
              <a:rPr lang="ru-RU"/>
              <a:t>. </a:t>
            </a:r>
            <a:r>
              <a:rPr lang="ru-RU" err="1"/>
              <a:t>Ол</a:t>
            </a:r>
            <a:r>
              <a:rPr lang="ru-RU"/>
              <a:t> </a:t>
            </a:r>
            <a:r>
              <a:rPr lang="ru-RU" err="1"/>
              <a:t>қан</a:t>
            </a:r>
            <a:r>
              <a:rPr lang="ru-RU"/>
              <a:t> </a:t>
            </a:r>
            <a:r>
              <a:rPr lang="ru-RU" err="1"/>
              <a:t>тамырлары</a:t>
            </a:r>
            <a:r>
              <a:rPr lang="ru-RU"/>
              <a:t> </a:t>
            </a:r>
            <a:r>
              <a:rPr lang="ru-RU" err="1"/>
              <a:t>тромбозының</a:t>
            </a:r>
            <a:r>
              <a:rPr lang="ru-RU"/>
              <a:t>, </a:t>
            </a:r>
            <a:r>
              <a:rPr lang="ru-RU" err="1"/>
              <a:t>тіннің</a:t>
            </a:r>
            <a:r>
              <a:rPr lang="ru-RU"/>
              <a:t> </a:t>
            </a:r>
            <a:r>
              <a:rPr lang="ru-RU" err="1"/>
              <a:t>некрозының</a:t>
            </a:r>
            <a:r>
              <a:rPr lang="ru-RU"/>
              <a:t>, </a:t>
            </a:r>
            <a:r>
              <a:rPr lang="ru-RU" err="1"/>
              <a:t>кебудің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трансплантаттың</a:t>
            </a:r>
            <a:r>
              <a:rPr lang="ru-RU"/>
              <a:t> </a:t>
            </a:r>
            <a:r>
              <a:rPr lang="ru-RU" err="1"/>
              <a:t>жатырдан</a:t>
            </a:r>
            <a:r>
              <a:rPr lang="ru-RU"/>
              <a:t> </a:t>
            </a:r>
            <a:r>
              <a:rPr lang="ru-RU" err="1"/>
              <a:t>бөлінуінің</a:t>
            </a:r>
            <a:r>
              <a:rPr lang="ru-RU"/>
              <a:t> </a:t>
            </a:r>
            <a:r>
              <a:rPr lang="ru-RU" err="1"/>
              <a:t>салдарынан</a:t>
            </a:r>
            <a:r>
              <a:rPr lang="ru-RU"/>
              <a:t> </a:t>
            </a:r>
            <a:r>
              <a:rPr lang="ru-RU" err="1"/>
              <a:t>трансплантатқа</a:t>
            </a:r>
            <a:r>
              <a:rPr lang="ru-RU"/>
              <a:t> </a:t>
            </a:r>
            <a:r>
              <a:rPr lang="ru-RU" err="1"/>
              <a:t>пайдалы</a:t>
            </a:r>
            <a:r>
              <a:rPr lang="ru-RU"/>
              <a:t> </a:t>
            </a:r>
            <a:r>
              <a:rPr lang="ru-RU" err="1"/>
              <a:t>заттардың</a:t>
            </a:r>
            <a:r>
              <a:rPr lang="ru-RU"/>
              <a:t> </a:t>
            </a:r>
            <a:r>
              <a:rPr lang="ru-RU" err="1"/>
              <a:t>тасымалы</a:t>
            </a:r>
            <a:r>
              <a:rPr lang="ru-RU"/>
              <a:t> </a:t>
            </a:r>
            <a:r>
              <a:rPr lang="ru-RU" err="1"/>
              <a:t>келмейді</a:t>
            </a:r>
            <a:r>
              <a:rPr lang="ru-RU"/>
              <a:t>. </a:t>
            </a:r>
            <a:r>
              <a:rPr lang="ru-RU" err="1"/>
              <a:t>Гистоүйлесімділік</a:t>
            </a:r>
            <a:r>
              <a:rPr lang="ru-RU"/>
              <a:t> </a:t>
            </a:r>
            <a:r>
              <a:rPr lang="ru-RU" err="1"/>
              <a:t>әлсіз</a:t>
            </a:r>
            <a:r>
              <a:rPr lang="ru-RU"/>
              <a:t> </a:t>
            </a:r>
            <a:r>
              <a:rPr lang="ru-RU" err="1"/>
              <a:t>локустары</a:t>
            </a:r>
            <a:r>
              <a:rPr lang="ru-RU"/>
              <a:t>  </a:t>
            </a:r>
            <a:r>
              <a:rPr lang="ru-RU" err="1"/>
              <a:t>бойынша</a:t>
            </a:r>
            <a:r>
              <a:rPr lang="ru-RU"/>
              <a:t> </a:t>
            </a:r>
            <a:r>
              <a:rPr lang="ru-RU" err="1"/>
              <a:t>айырмашылығы</a:t>
            </a:r>
            <a:r>
              <a:rPr lang="ru-RU"/>
              <a:t> </a:t>
            </a:r>
            <a:r>
              <a:rPr lang="ru-RU" err="1"/>
              <a:t>болған</a:t>
            </a:r>
            <a:r>
              <a:rPr lang="ru-RU"/>
              <a:t> </a:t>
            </a:r>
            <a:r>
              <a:rPr lang="ru-RU" err="1"/>
              <a:t>кезде</a:t>
            </a:r>
            <a:r>
              <a:rPr lang="ru-RU"/>
              <a:t> реакция </a:t>
            </a:r>
            <a:r>
              <a:rPr lang="ru-RU" err="1"/>
              <a:t>баяу</a:t>
            </a:r>
            <a:r>
              <a:rPr lang="ru-RU"/>
              <a:t> </a:t>
            </a:r>
            <a:r>
              <a:rPr lang="ru-RU" err="1"/>
              <a:t>дамиды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кейде</a:t>
            </a:r>
            <a:r>
              <a:rPr lang="ru-RU"/>
              <a:t> трансплантат </a:t>
            </a:r>
            <a:r>
              <a:rPr lang="ru-RU" err="1"/>
              <a:t>жасушаларын</a:t>
            </a:r>
            <a:r>
              <a:rPr lang="ru-RU"/>
              <a:t> </a:t>
            </a:r>
            <a:r>
              <a:rPr lang="ru-RU" err="1"/>
              <a:t>біртіндеп</a:t>
            </a:r>
            <a:r>
              <a:rPr lang="ru-RU"/>
              <a:t> </a:t>
            </a:r>
            <a:r>
              <a:rPr lang="ru-RU" err="1"/>
              <a:t>жойылып</a:t>
            </a:r>
            <a:r>
              <a:rPr lang="ru-RU"/>
              <a:t>, </a:t>
            </a:r>
            <a:r>
              <a:rPr lang="ru-RU" err="1"/>
              <a:t>бірнеше</a:t>
            </a:r>
            <a:r>
              <a:rPr lang="ru-RU"/>
              <a:t> ай </a:t>
            </a:r>
            <a:r>
              <a:rPr lang="ru-RU" err="1"/>
              <a:t>бойы</a:t>
            </a:r>
            <a:r>
              <a:rPr lang="ru-RU"/>
              <a:t> </a:t>
            </a:r>
            <a:r>
              <a:rPr lang="ru-RU" err="1"/>
              <a:t>иесінің</a:t>
            </a:r>
            <a:r>
              <a:rPr lang="ru-RU"/>
              <a:t> </a:t>
            </a:r>
            <a:r>
              <a:rPr lang="ru-RU" err="1"/>
              <a:t>жасушаларымен</a:t>
            </a:r>
            <a:r>
              <a:rPr lang="ru-RU"/>
              <a:t> </a:t>
            </a:r>
            <a:r>
              <a:rPr lang="ru-RU" err="1"/>
              <a:t>алмастыра</a:t>
            </a:r>
            <a:r>
              <a:rPr lang="ru-RU"/>
              <a:t> </a:t>
            </a:r>
            <a:r>
              <a:rPr lang="ru-RU" err="1"/>
              <a:t>отырып</a:t>
            </a:r>
            <a:r>
              <a:rPr lang="ru-RU"/>
              <a:t> </a:t>
            </a:r>
            <a:r>
              <a:rPr lang="ru-RU" err="1"/>
              <a:t>созылмалы</a:t>
            </a:r>
            <a:r>
              <a:rPr lang="ru-RU"/>
              <a:t> </a:t>
            </a:r>
            <a:r>
              <a:rPr lang="ru-RU" err="1"/>
              <a:t>түрге</a:t>
            </a:r>
            <a:r>
              <a:rPr lang="ru-RU"/>
              <a:t> </a:t>
            </a:r>
            <a:r>
              <a:rPr lang="ru-RU" err="1"/>
              <a:t>ие</a:t>
            </a:r>
            <a:r>
              <a:rPr lang="ru-RU"/>
              <a:t> </a:t>
            </a:r>
            <a:r>
              <a:rPr lang="ru-RU" err="1"/>
              <a:t>болады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559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2440" y="188640"/>
            <a:ext cx="7530040" cy="850106"/>
          </a:xfrm>
        </p:spPr>
        <p:txBody>
          <a:bodyPr>
            <a:normAutofit/>
          </a:bodyPr>
          <a:lstStyle/>
          <a:p>
            <a:r>
              <a:rPr lang="ru-RU" err="1"/>
              <a:t>Трансплантационды</a:t>
            </a:r>
            <a:r>
              <a:rPr lang="ru-RU"/>
              <a:t> реакция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5022" y="1124744"/>
            <a:ext cx="7403440" cy="1296144"/>
          </a:xfrm>
        </p:spPr>
        <p:txBody>
          <a:bodyPr>
            <a:normAutofit/>
          </a:bodyPr>
          <a:lstStyle/>
          <a:p>
            <a:r>
              <a:rPr lang="ru-RU" err="1"/>
              <a:t>Лимфоциттердің</a:t>
            </a:r>
            <a:r>
              <a:rPr lang="ru-RU"/>
              <a:t> </a:t>
            </a:r>
            <a:r>
              <a:rPr lang="ru-RU" err="1"/>
              <a:t>көмегімен</a:t>
            </a:r>
            <a:r>
              <a:rPr lang="ru-RU"/>
              <a:t> </a:t>
            </a:r>
            <a:r>
              <a:rPr lang="ru-RU" err="1"/>
              <a:t>ісік</a:t>
            </a:r>
            <a:r>
              <a:rPr lang="ru-RU"/>
              <a:t> </a:t>
            </a:r>
            <a:r>
              <a:rPr lang="ru-RU" err="1">
                <a:solidFill>
                  <a:srgbClr val="FF0000"/>
                </a:solidFill>
              </a:rPr>
              <a:t>асырылады</a:t>
            </a:r>
            <a:endParaRPr lang="ru-RU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48365" y="3068960"/>
            <a:ext cx="32989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/>
              <a:t>трансплантат </a:t>
            </a:r>
            <a:r>
              <a:rPr lang="ru-RU" sz="2400" err="1"/>
              <a:t>жасушаларының</a:t>
            </a:r>
            <a:r>
              <a:rPr lang="ru-RU" sz="2400"/>
              <a:t> </a:t>
            </a:r>
            <a:r>
              <a:rPr lang="ru-RU" sz="2400" err="1"/>
              <a:t>өліміне</a:t>
            </a:r>
            <a:r>
              <a:rPr lang="ru-RU" sz="2400"/>
              <a:t> </a:t>
            </a:r>
            <a:r>
              <a:rPr lang="ru-RU" sz="2400" err="1"/>
              <a:t>жауапты</a:t>
            </a:r>
            <a:r>
              <a:rPr lang="ru-RU" sz="2400"/>
              <a:t> </a:t>
            </a:r>
            <a:r>
              <a:rPr lang="ru-RU" sz="2400" err="1"/>
              <a:t>негізгі</a:t>
            </a:r>
            <a:r>
              <a:rPr lang="ru-RU" sz="2400"/>
              <a:t> </a:t>
            </a:r>
            <a:r>
              <a:rPr lang="ru-RU" sz="2400" err="1"/>
              <a:t>әсерлі</a:t>
            </a:r>
            <a:r>
              <a:rPr lang="ru-RU" sz="2400"/>
              <a:t> </a:t>
            </a:r>
            <a:r>
              <a:rPr lang="ru-RU" sz="2400" err="1"/>
              <a:t>жасушалар</a:t>
            </a:r>
            <a:r>
              <a:rPr lang="ru-RU" sz="2400"/>
              <a:t> </a:t>
            </a:r>
            <a:r>
              <a:rPr lang="ru-RU" sz="2400" err="1"/>
              <a:t>болып</a:t>
            </a:r>
            <a:r>
              <a:rPr lang="ru-RU" sz="2400"/>
              <a:t> </a:t>
            </a:r>
            <a:r>
              <a:rPr lang="ru-RU" sz="2400" err="1"/>
              <a:t>табылады</a:t>
            </a:r>
            <a:endParaRPr lang="ru-RU" sz="2400"/>
          </a:p>
        </p:txBody>
      </p:sp>
      <p:sp>
        <p:nvSpPr>
          <p:cNvPr id="5" name="Прямоугольник 4"/>
          <p:cNvSpPr/>
          <p:nvPr/>
        </p:nvSpPr>
        <p:spPr>
          <a:xfrm>
            <a:off x="5135517" y="3068960"/>
            <a:ext cx="3851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err="1"/>
              <a:t>трофиканың</a:t>
            </a:r>
            <a:r>
              <a:rPr lang="ru-RU" sz="2000"/>
              <a:t> </a:t>
            </a:r>
            <a:r>
              <a:rPr lang="ru-RU" sz="2000" err="1"/>
              <a:t>бұзылуы</a:t>
            </a:r>
            <a:r>
              <a:rPr lang="ru-RU" sz="2000"/>
              <a:t>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туа</a:t>
            </a:r>
            <a:r>
              <a:rPr lang="ru-RU" sz="2000"/>
              <a:t> </a:t>
            </a:r>
            <a:r>
              <a:rPr lang="ru-RU" sz="2000" err="1"/>
              <a:t>біткен</a:t>
            </a:r>
            <a:r>
              <a:rPr lang="ru-RU" sz="2000"/>
              <a:t> иммунитет </a:t>
            </a:r>
            <a:r>
              <a:rPr lang="ru-RU" sz="2000" err="1"/>
              <a:t>факторларының</a:t>
            </a:r>
            <a:r>
              <a:rPr lang="ru-RU" sz="2000"/>
              <a:t> </a:t>
            </a:r>
            <a:r>
              <a:rPr lang="ru-RU" sz="2000" err="1"/>
              <a:t>белсендірілуі</a:t>
            </a:r>
            <a:r>
              <a:rPr lang="ru-RU" sz="2000"/>
              <a:t> </a:t>
            </a:r>
            <a:r>
              <a:rPr lang="ru-RU" sz="2000" err="1"/>
              <a:t>арқылы</a:t>
            </a:r>
            <a:r>
              <a:rPr lang="ru-RU" sz="2000"/>
              <a:t> </a:t>
            </a:r>
            <a:r>
              <a:rPr lang="ru-RU" sz="2000" err="1"/>
              <a:t>қайта</a:t>
            </a:r>
            <a:r>
              <a:rPr lang="ru-RU" sz="2000"/>
              <a:t> </a:t>
            </a:r>
            <a:r>
              <a:rPr lang="ru-RU" sz="2000" err="1"/>
              <a:t>отырғызылған</a:t>
            </a:r>
            <a:r>
              <a:rPr lang="ru-RU" sz="2000"/>
              <a:t> </a:t>
            </a:r>
            <a:r>
              <a:rPr lang="ru-RU" sz="2000" err="1"/>
              <a:t>тіннің</a:t>
            </a:r>
            <a:r>
              <a:rPr lang="ru-RU" sz="2000"/>
              <a:t> </a:t>
            </a:r>
            <a:r>
              <a:rPr lang="ru-RU" sz="2000" err="1"/>
              <a:t>өлуіне</a:t>
            </a:r>
            <a:r>
              <a:rPr lang="ru-RU" sz="2000"/>
              <a:t> </a:t>
            </a:r>
            <a:r>
              <a:rPr lang="ru-RU" sz="2000" err="1"/>
              <a:t>ықпал</a:t>
            </a:r>
            <a:r>
              <a:rPr lang="ru-RU" sz="2000"/>
              <a:t> </a:t>
            </a:r>
            <a:r>
              <a:rPr lang="ru-RU" sz="2000" err="1"/>
              <a:t>ететін</a:t>
            </a:r>
            <a:r>
              <a:rPr lang="ru-RU" sz="2000"/>
              <a:t> </a:t>
            </a:r>
            <a:r>
              <a:rPr lang="ru-RU" sz="2000" err="1"/>
              <a:t>иммундық</a:t>
            </a:r>
            <a:r>
              <a:rPr lang="ru-RU" sz="2000"/>
              <a:t> </a:t>
            </a:r>
            <a:r>
              <a:rPr lang="ru-RU" sz="2000" err="1"/>
              <a:t>қабынудың</a:t>
            </a:r>
            <a:r>
              <a:rPr lang="ru-RU" sz="2000"/>
              <a:t> </a:t>
            </a:r>
            <a:r>
              <a:rPr lang="ru-RU" sz="2000" err="1"/>
              <a:t>дамуын</a:t>
            </a:r>
            <a:r>
              <a:rPr lang="ru-RU" sz="2000"/>
              <a:t> </a:t>
            </a:r>
            <a:r>
              <a:rPr lang="ru-RU" sz="2000" err="1"/>
              <a:t>қамтамасыз</a:t>
            </a:r>
            <a:r>
              <a:rPr lang="ru-RU" sz="2000"/>
              <a:t> </a:t>
            </a:r>
            <a:r>
              <a:rPr lang="ru-RU" sz="2000" err="1"/>
              <a:t>етеді</a:t>
            </a:r>
            <a:endParaRPr lang="ru-RU" sz="2000"/>
          </a:p>
        </p:txBody>
      </p:sp>
      <p:sp>
        <p:nvSpPr>
          <p:cNvPr id="6" name="Прямоугольник 5"/>
          <p:cNvSpPr/>
          <p:nvPr/>
        </p:nvSpPr>
        <p:spPr>
          <a:xfrm>
            <a:off x="5374493" y="2417383"/>
            <a:ext cx="3373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CD4</a:t>
            </a:r>
            <a:r>
              <a:rPr lang="ru-RU" sz="2800"/>
              <a:t>+ Т-лимфоцит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96337" y="2417383"/>
            <a:ext cx="3803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/>
              <a:t>CD8</a:t>
            </a:r>
            <a:r>
              <a:rPr lang="ru-RU" sz="2800"/>
              <a:t>+ Т-</a:t>
            </a:r>
            <a:r>
              <a:rPr lang="ru-RU" sz="2800" err="1"/>
              <a:t>лимфоциттер</a:t>
            </a:r>
            <a:endParaRPr lang="ru-RU" sz="2800"/>
          </a:p>
        </p:txBody>
      </p:sp>
      <p:sp>
        <p:nvSpPr>
          <p:cNvPr id="8" name="Прямоугольник 7"/>
          <p:cNvSpPr/>
          <p:nvPr/>
        </p:nvSpPr>
        <p:spPr>
          <a:xfrm>
            <a:off x="1448365" y="5785159"/>
            <a:ext cx="75390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/>
              <a:t>Т-</a:t>
            </a:r>
            <a:r>
              <a:rPr lang="ru-RU" sz="2000" err="1"/>
              <a:t>жасушалар</a:t>
            </a:r>
            <a:r>
              <a:rPr lang="ru-RU" sz="2000"/>
              <a:t> МНС </a:t>
            </a:r>
            <a:r>
              <a:rPr lang="ru-RU" sz="2000" err="1"/>
              <a:t>молекулаларын</a:t>
            </a:r>
            <a:r>
              <a:rPr lang="ru-RU" sz="2000"/>
              <a:t> </a:t>
            </a:r>
            <a:r>
              <a:rPr lang="ru-RU" sz="2000" err="1"/>
              <a:t>екі</a:t>
            </a:r>
            <a:r>
              <a:rPr lang="ru-RU" sz="2000"/>
              <a:t> </a:t>
            </a:r>
            <a:r>
              <a:rPr lang="ru-RU" sz="2000" err="1"/>
              <a:t>түрлі</a:t>
            </a:r>
            <a:r>
              <a:rPr lang="ru-RU" sz="2000"/>
              <a:t> </a:t>
            </a:r>
            <a:r>
              <a:rPr lang="ru-RU" sz="2000" err="1"/>
              <a:t>механизмнің</a:t>
            </a:r>
            <a:r>
              <a:rPr lang="ru-RU" sz="2000"/>
              <a:t> — тура </a:t>
            </a:r>
            <a:r>
              <a:rPr lang="ru-RU" sz="2000" err="1"/>
              <a:t>және</a:t>
            </a:r>
            <a:r>
              <a:rPr lang="ru-RU" sz="2000"/>
              <a:t> </a:t>
            </a:r>
            <a:r>
              <a:rPr lang="ru-RU" sz="2000" err="1"/>
              <a:t>тікелей</a:t>
            </a:r>
            <a:r>
              <a:rPr lang="ru-RU" sz="2000"/>
              <a:t> </a:t>
            </a:r>
            <a:r>
              <a:rPr lang="ru-RU" sz="2000" err="1"/>
              <a:t>емес</a:t>
            </a:r>
            <a:r>
              <a:rPr lang="ru-RU" sz="2000"/>
              <a:t> </a:t>
            </a:r>
            <a:r>
              <a:rPr lang="ru-RU" sz="2000" err="1"/>
              <a:t>көмегімен</a:t>
            </a:r>
            <a:r>
              <a:rPr lang="ru-RU" sz="2000"/>
              <a:t> </a:t>
            </a:r>
            <a:r>
              <a:rPr lang="ru-RU" sz="2000" err="1"/>
              <a:t>тани</a:t>
            </a:r>
            <a:r>
              <a:rPr lang="ru-RU" sz="2000"/>
              <a:t> </a:t>
            </a:r>
            <a:r>
              <a:rPr lang="ru-RU" sz="2000" err="1"/>
              <a:t>алады</a:t>
            </a:r>
            <a:r>
              <a:rPr lang="ru-RU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23571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569229"/>
              </p:ext>
            </p:extLst>
          </p:nvPr>
        </p:nvGraphicFramePr>
        <p:xfrm>
          <a:off x="1537779" y="88121"/>
          <a:ext cx="7153643" cy="42086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36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08662">
                <a:tc>
                  <a:txBody>
                    <a:bodyPr/>
                    <a:lstStyle/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r>
                        <a:rPr lang="kk-KZ" sz="2400">
                          <a:effectLst/>
                        </a:rPr>
                        <a:t>Тікелей тану</a:t>
                      </a: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marL="285750" indent="-285750" algn="ctr">
                        <a:lnSpc>
                          <a:spcPts val="850"/>
                        </a:lnSpc>
                        <a:spcAft>
                          <a:spcPts val="0"/>
                        </a:spcAft>
                        <a:buAutoNum type="romanUcPeriod"/>
                      </a:pPr>
                      <a:endParaRPr lang="ru-RU" sz="240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Распознавание Т- клеткой реципиента МНС донора</a:t>
                      </a:r>
                      <a:endParaRPr lang="ru-RU" sz="2400"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712" y="662403"/>
            <a:ext cx="5900655" cy="3030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35100" y="3721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0009" y="5227868"/>
            <a:ext cx="7645345" cy="230832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>
                <a:latin typeface="Corbel"/>
                <a:ea typeface="+mn-lt"/>
                <a:cs typeface="+mn-lt"/>
              </a:rPr>
              <a:t>MHC антигендерін тікелей тану көбінесе CD8 + T жасушаларын белсендіру кезінде жүзеге асырылады. Бұл жағдайда TСК аллогенді MHC молекуласымен тікелей әрекеттеседі. Мүмкін, антигендік сигналдың көзі - жолаушы жасушасы - аллогенді дендритті жасуша, ол өзі MHC класс молекуласын реципиенттің Т-лимфоцитіне ұсынады.Бұл процесте антигендік пептидті емес, қожайынның MHC-ден ерекшеленетін MHC молекуласының құрылымдық ерекшеліктерін тану басты рөл атқарады деп саналады.</a:t>
            </a:r>
          </a:p>
        </p:txBody>
      </p:sp>
    </p:spTree>
    <p:extLst>
      <p:ext uri="{BB962C8B-B14F-4D97-AF65-F5344CB8AC3E}">
        <p14:creationId xmlns:p14="http://schemas.microsoft.com/office/powerpoint/2010/main" val="30864460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552701"/>
              </p:ext>
            </p:extLst>
          </p:nvPr>
        </p:nvGraphicFramePr>
        <p:xfrm>
          <a:off x="2051720" y="404664"/>
          <a:ext cx="5544616" cy="4320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44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2048">
                <a:tc>
                  <a:txBody>
                    <a:bodyPr/>
                    <a:lstStyle/>
                    <a:p>
                      <a:pPr algn="l">
                        <a:lnSpc>
                          <a:spcPts val="850"/>
                        </a:lnSpc>
                        <a:spcAft>
                          <a:spcPts val="0"/>
                        </a:spcAft>
                      </a:pPr>
                      <a:r>
                        <a:rPr lang="kk-KZ" sz="3200">
                          <a:effectLst/>
                          <a:latin typeface="Arial Unicode MS"/>
                          <a:cs typeface="Times New Roman"/>
                        </a:rPr>
                        <a:t>2 Тікелей</a:t>
                      </a:r>
                      <a:r>
                        <a:rPr lang="kk-KZ" sz="3200" baseline="0">
                          <a:effectLst/>
                          <a:latin typeface="Arial Unicode MS"/>
                          <a:cs typeface="Times New Roman"/>
                        </a:rPr>
                        <a:t> емес тану</a:t>
                      </a:r>
                      <a:endParaRPr lang="ru-RU" sz="3200">
                        <a:effectLst/>
                        <a:latin typeface="Arial Unicode MS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32950"/>
            <a:ext cx="4268766" cy="22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896" y="932949"/>
            <a:ext cx="4068724" cy="221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435100" y="3541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42251" y="4365104"/>
            <a:ext cx="7560840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1600">
                <a:latin typeface="Corbel"/>
                <a:ea typeface="+mn-lt"/>
                <a:cs typeface="+mn-lt"/>
              </a:rPr>
              <a:t>MHC молекуласы аллогенді жасушалардың басқа молекулаларымен бірге дендритті жасушаларға эндоцитоз арқылы енеді, олардың эндосомаларында бөлініп, MHC-II молекулаларына қосылады.Бұл  жол әдетте CD4 + T лимфоциттерін белсендіру кезінде жүзеге асырылады. Иммундық жауаптың дамуының негізгі заңдылықтарына сәйкес, бұл процесс оның құрамына кіретін дендритті жасушалар («жолаушы жасушалары»)  аймақтық лимфа түйінінде жүзеге асырылады. </a:t>
            </a:r>
            <a:r>
              <a:rPr lang="ru-RU" sz="1600">
                <a:ea typeface="+mn-lt"/>
                <a:cs typeface="+mn-lt"/>
              </a:rPr>
              <a:t>Олар донорлық MHC молекулаларының көзі болып табылады.</a:t>
            </a:r>
            <a:endParaRPr lang="ru-RU" sz="1600">
              <a:latin typeface="Corbel"/>
            </a:endParaRPr>
          </a:p>
          <a:p>
            <a:pPr>
              <a:spcAft>
                <a:spcPts val="0"/>
              </a:spcAft>
            </a:pPr>
            <a:endParaRPr lang="ru-RU" sz="1600">
              <a:effectLst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1281" y="3255726"/>
            <a:ext cx="146043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>
                <a:effectLst/>
              </a:rPr>
              <a:t>Клетки трансплантата </a:t>
            </a:r>
            <a:br>
              <a:rPr lang="ru-RU" sz="1400">
                <a:effectLst/>
              </a:rPr>
            </a:br>
            <a:r>
              <a:rPr lang="ru-RU" sz="1400">
                <a:effectLst/>
              </a:rPr>
              <a:t>и их фрагменты реципиента </a:t>
            </a:r>
            <a:r>
              <a:rPr lang="en-US" sz="1400">
                <a:effectLst/>
              </a:rPr>
              <a:t>(</a:t>
            </a:r>
            <a:r>
              <a:rPr lang="ru-RU" sz="1400" err="1">
                <a:effectLst/>
              </a:rPr>
              <a:t>эпитоп</a:t>
            </a:r>
            <a:r>
              <a:rPr lang="en-US" sz="1400">
                <a:effectLst/>
              </a:rPr>
              <a:t>)</a:t>
            </a:r>
            <a:endParaRPr lang="ru-RU" sz="1400">
              <a:effectLst/>
              <a:latin typeface="Arial Unicode MS"/>
              <a:cs typeface="Times New Roman"/>
            </a:endParaRPr>
          </a:p>
          <a:p>
            <a:r>
              <a:rPr lang="ru-RU">
                <a:effectLst/>
              </a:rPr>
              <a:t>  </a:t>
            </a: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36986" y="3232792"/>
            <a:ext cx="34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>
                <a:effectLst/>
              </a:rPr>
              <a:t>Презентация пептида из молекулы МНС донора дендритной клеткой реципиента Т-клетке реципиента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67000" y="3109682"/>
            <a:ext cx="2141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600">
                <a:effectLst/>
              </a:rPr>
              <a:t>Процессинг МНС комплекса дендритными клетками реципиента</a:t>
            </a:r>
          </a:p>
        </p:txBody>
      </p:sp>
    </p:spTree>
    <p:extLst>
      <p:ext uri="{BB962C8B-B14F-4D97-AF65-F5344CB8AC3E}">
        <p14:creationId xmlns:p14="http://schemas.microsoft.com/office/powerpoint/2010/main" val="16442884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694" y="332656"/>
            <a:ext cx="4031356" cy="2088232"/>
          </a:xfrm>
        </p:spPr>
        <p:txBody>
          <a:bodyPr>
            <a:normAutofit/>
          </a:bodyPr>
          <a:lstStyle/>
          <a:p>
            <a:r>
              <a:rPr lang="ru-RU" err="1"/>
              <a:t>Трансплантатты</a:t>
            </a:r>
            <a:r>
              <a:rPr lang="ru-RU"/>
              <a:t> </a:t>
            </a:r>
            <a:r>
              <a:rPr lang="ru-RU" err="1"/>
              <a:t>қабылдамау</a:t>
            </a:r>
            <a:r>
              <a:rPr lang="ru-RU"/>
              <a:t> </a:t>
            </a:r>
            <a:r>
              <a:rPr lang="ru-RU" err="1"/>
              <a:t>механизмі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145" y="2348880"/>
            <a:ext cx="3685815" cy="417646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ru-RU" sz="1050"/>
              <a:t> </a:t>
            </a:r>
            <a:r>
              <a:rPr lang="ru-RU" sz="1800" err="1"/>
              <a:t>Трансплантатты</a:t>
            </a:r>
            <a:r>
              <a:rPr lang="ru-RU" sz="1800"/>
              <a:t> бас </a:t>
            </a:r>
            <a:r>
              <a:rPr lang="ru-RU" sz="1800" err="1"/>
              <a:t>тартуға</a:t>
            </a:r>
            <a:r>
              <a:rPr lang="ru-RU" sz="1800"/>
              <a:t> </a:t>
            </a:r>
            <a:r>
              <a:rPr lang="ru-RU" sz="1800" err="1"/>
              <a:t>әкелетін</a:t>
            </a:r>
            <a:r>
              <a:rPr lang="ru-RU" sz="1800"/>
              <a:t> </a:t>
            </a:r>
            <a:r>
              <a:rPr lang="ru-RU" sz="1800" err="1"/>
              <a:t>иммундық</a:t>
            </a:r>
            <a:r>
              <a:rPr lang="ru-RU" sz="1800"/>
              <a:t> </a:t>
            </a:r>
            <a:r>
              <a:rPr lang="ru-RU" sz="1800" err="1"/>
              <a:t>реакцияларды</a:t>
            </a:r>
            <a:r>
              <a:rPr lang="ru-RU" sz="1800"/>
              <a:t> </a:t>
            </a:r>
            <a:r>
              <a:rPr lang="ru-RU" sz="1800" err="1"/>
              <a:t>дамыту</a:t>
            </a:r>
            <a:r>
              <a:rPr lang="ru-RU" sz="1800"/>
              <a:t>: -</a:t>
            </a:r>
            <a:r>
              <a:rPr lang="ru-RU" sz="1800" err="1"/>
              <a:t>антигендік-бөтен</a:t>
            </a:r>
            <a:r>
              <a:rPr lang="ru-RU" sz="1800"/>
              <a:t> субстанция </a:t>
            </a:r>
            <a:r>
              <a:rPr lang="ru-RU" sz="1800" err="1"/>
              <a:t>ретінде</a:t>
            </a:r>
            <a:r>
              <a:rPr lang="ru-RU" sz="1800"/>
              <a:t> </a:t>
            </a:r>
            <a:r>
              <a:rPr lang="ru-RU" sz="1800" err="1"/>
              <a:t>трансплантатты</a:t>
            </a:r>
            <a:r>
              <a:rPr lang="ru-RU" sz="1800"/>
              <a:t> </a:t>
            </a:r>
            <a:r>
              <a:rPr lang="ru-RU" sz="1800" err="1"/>
              <a:t>тану</a:t>
            </a:r>
            <a:r>
              <a:rPr lang="ru-RU" sz="1800"/>
              <a:t> </a:t>
            </a:r>
            <a:r>
              <a:rPr lang="ru-RU" sz="1800" err="1"/>
              <a:t>кезеңі</a:t>
            </a:r>
            <a:r>
              <a:rPr lang="ru-RU" sz="1800"/>
              <a:t>; - </a:t>
            </a:r>
            <a:r>
              <a:rPr lang="ru-RU" sz="1800" err="1"/>
              <a:t>тиімді</a:t>
            </a:r>
            <a:r>
              <a:rPr lang="ru-RU" sz="1800"/>
              <a:t> </a:t>
            </a:r>
            <a:r>
              <a:rPr lang="ru-RU" sz="1800" err="1"/>
              <a:t>цитоуытты</a:t>
            </a:r>
            <a:r>
              <a:rPr lang="ru-RU" sz="1800"/>
              <a:t> </a:t>
            </a:r>
            <a:r>
              <a:rPr lang="ru-RU" sz="1800" err="1"/>
              <a:t>жасушалар</a:t>
            </a:r>
            <a:r>
              <a:rPr lang="ru-RU" sz="1800"/>
              <a:t> мен </a:t>
            </a:r>
            <a:r>
              <a:rPr lang="ru-RU" sz="1800" err="1"/>
              <a:t>молекулалардың</a:t>
            </a:r>
            <a:r>
              <a:rPr lang="ru-RU" sz="1800"/>
              <a:t> </a:t>
            </a:r>
            <a:r>
              <a:rPr lang="ru-RU" sz="1800" err="1"/>
              <a:t>түзілу</a:t>
            </a:r>
            <a:r>
              <a:rPr lang="ru-RU" sz="1800"/>
              <a:t> </a:t>
            </a:r>
            <a:r>
              <a:rPr lang="ru-RU" sz="1800" err="1"/>
              <a:t>және</a:t>
            </a:r>
            <a:r>
              <a:rPr lang="ru-RU" sz="1800"/>
              <a:t> </a:t>
            </a:r>
            <a:r>
              <a:rPr lang="ru-RU" sz="1800" err="1"/>
              <a:t>жинақталу</a:t>
            </a:r>
            <a:r>
              <a:rPr lang="ru-RU" sz="1800"/>
              <a:t> </a:t>
            </a:r>
            <a:r>
              <a:rPr lang="ru-RU" sz="1800" err="1"/>
              <a:t>кезеңі</a:t>
            </a:r>
            <a:r>
              <a:rPr lang="ru-RU" sz="1800"/>
              <a:t> (</a:t>
            </a:r>
            <a:r>
              <a:rPr lang="ru-RU" sz="1800" err="1"/>
              <a:t>антиденелер</a:t>
            </a:r>
            <a:r>
              <a:rPr lang="ru-RU" sz="1800"/>
              <a:t>); - </a:t>
            </a:r>
            <a:r>
              <a:rPr lang="ru-RU" sz="1800" err="1"/>
              <a:t>трансплантатты</a:t>
            </a:r>
            <a:r>
              <a:rPr lang="ru-RU" sz="1800"/>
              <a:t> </a:t>
            </a:r>
            <a:r>
              <a:rPr lang="ru-RU" sz="1800" err="1"/>
              <a:t>бұзу</a:t>
            </a:r>
            <a:r>
              <a:rPr lang="ru-RU" sz="1800"/>
              <a:t> </a:t>
            </a:r>
            <a:r>
              <a:rPr lang="ru-RU" sz="1800" err="1"/>
              <a:t>және</a:t>
            </a:r>
            <a:r>
              <a:rPr lang="ru-RU" sz="1800"/>
              <a:t> </a:t>
            </a:r>
            <a:r>
              <a:rPr lang="ru-RU" sz="1800" err="1"/>
              <a:t>қабылдамау</a:t>
            </a:r>
            <a:r>
              <a:rPr lang="ru-RU" sz="1800"/>
              <a:t> </a:t>
            </a:r>
            <a:r>
              <a:rPr lang="ru-RU" sz="1800" err="1"/>
              <a:t>кезеңі</a:t>
            </a:r>
            <a:r>
              <a:rPr lang="ru-RU" sz="1800"/>
              <a:t>.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919"/>
            <a:ext cx="4788024" cy="6623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05413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764" y="0"/>
            <a:ext cx="7092280" cy="675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3960440" cy="3312368"/>
          </a:xfrm>
        </p:spPr>
        <p:txBody>
          <a:bodyPr>
            <a:noAutofit/>
          </a:bodyPr>
          <a:lstStyle/>
          <a:p>
            <a:r>
              <a:rPr lang="ru-RU" sz="1800">
                <a:effectLst/>
              </a:rPr>
              <a:t> </a:t>
            </a:r>
            <a:r>
              <a:rPr lang="ru-RU" sz="1800" err="1"/>
              <a:t>Трансплантатты</a:t>
            </a:r>
            <a:r>
              <a:rPr lang="ru-RU" sz="1800"/>
              <a:t> бас </a:t>
            </a:r>
            <a:r>
              <a:rPr lang="ru-RU" sz="1800" err="1"/>
              <a:t>тартудың</a:t>
            </a:r>
            <a:r>
              <a:rPr lang="ru-RU" sz="1800"/>
              <a:t> </a:t>
            </a:r>
            <a:r>
              <a:rPr lang="ru-RU" sz="1800" err="1"/>
              <a:t>жасушалық</a:t>
            </a:r>
            <a:r>
              <a:rPr lang="ru-RU" sz="1800"/>
              <a:t> </a:t>
            </a:r>
            <a:r>
              <a:rPr lang="ru-RU" sz="1800" err="1"/>
              <a:t>механизмдері</a:t>
            </a:r>
            <a:r>
              <a:rPr lang="ru-RU" sz="1800"/>
              <a:t>. </a:t>
            </a:r>
            <a:r>
              <a:rPr lang="ru-RU" sz="1800" err="1"/>
              <a:t>Аллотрансплангатты</a:t>
            </a:r>
            <a:r>
              <a:rPr lang="ru-RU" sz="1800"/>
              <a:t> </a:t>
            </a:r>
            <a:r>
              <a:rPr lang="ru-RU" sz="1800" err="1"/>
              <a:t>басуды</a:t>
            </a:r>
            <a:r>
              <a:rPr lang="ru-RU" sz="1800"/>
              <a:t> </a:t>
            </a:r>
            <a:r>
              <a:rPr lang="ru-RU" sz="1800" err="1"/>
              <a:t>қамтамасыз</a:t>
            </a:r>
            <a:r>
              <a:rPr lang="ru-RU" sz="1800"/>
              <a:t> </a:t>
            </a:r>
            <a:r>
              <a:rPr lang="ru-RU" sz="1800" err="1"/>
              <a:t>ететін</a:t>
            </a:r>
            <a:r>
              <a:rPr lang="ru-RU" sz="1800"/>
              <a:t> 2 </a:t>
            </a:r>
            <a:r>
              <a:rPr lang="ru-RU" sz="1800" err="1"/>
              <a:t>негізгі</a:t>
            </a:r>
            <a:r>
              <a:rPr lang="ru-RU" sz="1800"/>
              <a:t> механизм </a:t>
            </a:r>
            <a:r>
              <a:rPr lang="ru-RU" sz="1800" err="1"/>
              <a:t>көрсетілген</a:t>
            </a:r>
            <a:r>
              <a:rPr lang="ru-RU" sz="1800"/>
              <a:t>: </a:t>
            </a:r>
            <a:r>
              <a:rPr lang="ru-RU" sz="1800" err="1"/>
              <a:t>көбінесе</a:t>
            </a:r>
            <a:r>
              <a:rPr lang="ru-RU" sz="1800"/>
              <a:t> </a:t>
            </a:r>
            <a:r>
              <a:rPr lang="en-US" sz="1800"/>
              <a:t>CD8+ </a:t>
            </a:r>
            <a:r>
              <a:rPr lang="ru-RU" sz="1800" err="1"/>
              <a:t>және</a:t>
            </a:r>
            <a:r>
              <a:rPr lang="ru-RU" sz="1800"/>
              <a:t> </a:t>
            </a:r>
            <a:r>
              <a:rPr lang="en-US" sz="1800"/>
              <a:t>CD4+ </a:t>
            </a:r>
            <a:r>
              <a:rPr lang="ru-RU" sz="1800"/>
              <a:t>Т аз </a:t>
            </a:r>
            <a:r>
              <a:rPr lang="ru-RU" sz="1800" err="1"/>
              <a:t>дәрежеде</a:t>
            </a:r>
            <a:r>
              <a:rPr lang="ru-RU" sz="1800"/>
              <a:t> </a:t>
            </a:r>
            <a:r>
              <a:rPr lang="ru-RU" sz="1800" err="1"/>
              <a:t>жүзеге</a:t>
            </a:r>
            <a:r>
              <a:rPr lang="ru-RU" sz="1800"/>
              <a:t> </a:t>
            </a:r>
            <a:r>
              <a:rPr lang="ru-RU" sz="1800" err="1"/>
              <a:t>асырылатын</a:t>
            </a:r>
            <a:r>
              <a:rPr lang="ru-RU" sz="1800"/>
              <a:t> цитолиз </a:t>
            </a:r>
            <a:r>
              <a:rPr lang="ru-RU" sz="1800" err="1"/>
              <a:t>және</a:t>
            </a:r>
            <a:r>
              <a:rPr lang="ru-RU" sz="1800"/>
              <a:t> </a:t>
            </a:r>
            <a:r>
              <a:rPr lang="ru-RU" sz="1800" err="1"/>
              <a:t>жергілікті</a:t>
            </a:r>
            <a:r>
              <a:rPr lang="ru-RU" sz="1800"/>
              <a:t> </a:t>
            </a:r>
            <a:r>
              <a:rPr lang="ru-RU" sz="1800" err="1"/>
              <a:t>қабынудың</a:t>
            </a:r>
            <a:r>
              <a:rPr lang="ru-RU" sz="1800"/>
              <a:t> </a:t>
            </a:r>
            <a:r>
              <a:rPr lang="ru-RU" sz="1800" err="1"/>
              <a:t>салдарынан</a:t>
            </a:r>
            <a:r>
              <a:rPr lang="ru-RU" sz="1800"/>
              <a:t> трансплантат </a:t>
            </a:r>
            <a:r>
              <a:rPr lang="ru-RU" sz="1800" err="1"/>
              <a:t>қоректенуінің</a:t>
            </a:r>
            <a:r>
              <a:rPr lang="ru-RU" sz="1800"/>
              <a:t> </a:t>
            </a:r>
            <a:r>
              <a:rPr lang="ru-RU" sz="1800" err="1"/>
              <a:t>бұзылуы</a:t>
            </a:r>
            <a:r>
              <a:rPr lang="ru-RU" sz="1800">
                <a:effectLst/>
              </a:rPr>
              <a:t>.</a:t>
            </a:r>
            <a:br>
              <a:rPr lang="ru-RU" sz="1400">
                <a:effectLst/>
                <a:latin typeface="Arial"/>
                <a:ea typeface="Arial Unicode MS"/>
              </a:rPr>
            </a:b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77484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76200"/>
            <a:ext cx="7498080" cy="3124200"/>
          </a:xfrm>
        </p:spPr>
        <p:txBody>
          <a:bodyPr>
            <a:normAutofit fontScale="92500" lnSpcReduction="10000"/>
          </a:bodyPr>
          <a:lstStyle/>
          <a:p>
            <a:r>
              <a:rPr lang="ru-RU">
                <a:solidFill>
                  <a:srgbClr val="FF0000"/>
                </a:solidFill>
              </a:rPr>
              <a:t>Трансплантология </a:t>
            </a:r>
            <a:r>
              <a:rPr lang="ru-RU"/>
              <a:t>(трансплантология </a:t>
            </a:r>
            <a:r>
              <a:rPr lang="ru-RU" err="1"/>
              <a:t>туралы</a:t>
            </a:r>
            <a:r>
              <a:rPr lang="ru-RU"/>
              <a:t> </a:t>
            </a:r>
            <a:r>
              <a:rPr lang="ru-RU" err="1"/>
              <a:t>ғылым</a:t>
            </a:r>
            <a:r>
              <a:rPr lang="ru-RU"/>
              <a:t>) - </a:t>
            </a:r>
            <a:r>
              <a:rPr lang="ru-RU" err="1"/>
              <a:t>бұл</a:t>
            </a:r>
            <a:r>
              <a:rPr lang="ru-RU"/>
              <a:t> трансплантология </a:t>
            </a:r>
            <a:r>
              <a:rPr lang="ru-RU" err="1"/>
              <a:t>мәселелерін</a:t>
            </a:r>
            <a:r>
              <a:rPr lang="ru-RU"/>
              <a:t> </a:t>
            </a:r>
            <a:r>
              <a:rPr lang="ru-RU" err="1"/>
              <a:t>дамытатын</a:t>
            </a:r>
            <a:r>
              <a:rPr lang="ru-RU"/>
              <a:t> биология мен </a:t>
            </a:r>
            <a:r>
              <a:rPr lang="ru-RU" err="1"/>
              <a:t>медицинаның</a:t>
            </a:r>
            <a:r>
              <a:rPr lang="ru-RU"/>
              <a:t> </a:t>
            </a:r>
            <a:r>
              <a:rPr lang="ru-RU" err="1"/>
              <a:t>бір</a:t>
            </a:r>
            <a:r>
              <a:rPr lang="ru-RU"/>
              <a:t> </a:t>
            </a:r>
            <a:r>
              <a:rPr lang="ru-RU" err="1"/>
              <a:t>саласы</a:t>
            </a:r>
            <a:r>
              <a:rPr lang="ru-RU"/>
              <a:t>, </a:t>
            </a:r>
            <a:r>
              <a:rPr lang="ru-RU" err="1"/>
              <a:t>ол</a:t>
            </a:r>
            <a:endParaRPr lang="ru-RU"/>
          </a:p>
          <a:p>
            <a:r>
              <a:rPr lang="ru-RU" err="1"/>
              <a:t>органдар</a:t>
            </a:r>
            <a:r>
              <a:rPr lang="ru-RU"/>
              <a:t> мен </a:t>
            </a:r>
            <a:r>
              <a:rPr lang="ru-RU" err="1"/>
              <a:t>ұлпаларды</a:t>
            </a:r>
            <a:r>
              <a:rPr lang="ru-RU"/>
              <a:t> </a:t>
            </a:r>
            <a:r>
              <a:rPr lang="ru-RU" err="1"/>
              <a:t>сақтау</a:t>
            </a:r>
            <a:r>
              <a:rPr lang="ru-RU"/>
              <a:t> </a:t>
            </a:r>
            <a:r>
              <a:rPr lang="ru-RU" err="1"/>
              <a:t>әдістерін</a:t>
            </a:r>
            <a:r>
              <a:rPr lang="ru-RU"/>
              <a:t>, </a:t>
            </a:r>
            <a:r>
              <a:rPr lang="ru-RU" err="1"/>
              <a:t>жасанды</a:t>
            </a:r>
            <a:r>
              <a:rPr lang="ru-RU"/>
              <a:t> </a:t>
            </a:r>
            <a:r>
              <a:rPr lang="ru-RU" err="1"/>
              <a:t>мүшелерді</a:t>
            </a:r>
            <a:r>
              <a:rPr lang="ru-RU"/>
              <a:t> </a:t>
            </a:r>
            <a:r>
              <a:rPr lang="ru-RU" err="1"/>
              <a:t>құру</a:t>
            </a:r>
            <a:r>
              <a:rPr lang="ru-RU"/>
              <a:t> </a:t>
            </a:r>
            <a:r>
              <a:rPr lang="ru-RU" err="1"/>
              <a:t>және</a:t>
            </a:r>
            <a:r>
              <a:rPr lang="ru-RU"/>
              <a:t> </a:t>
            </a:r>
            <a:r>
              <a:rPr lang="ru-RU" err="1"/>
              <a:t>қолдануды</a:t>
            </a:r>
            <a:r>
              <a:rPr lang="ru-RU"/>
              <a:t> </a:t>
            </a:r>
            <a:r>
              <a:rPr lang="ru-RU" err="1"/>
              <a:t>зерттейді</a:t>
            </a:r>
            <a:r>
              <a:rPr lang="ru-RU"/>
              <a:t>.</a:t>
            </a:r>
          </a:p>
        </p:txBody>
      </p:sp>
      <p:grpSp>
        <p:nvGrpSpPr>
          <p:cNvPr id="4" name="Group 2" descr="C:\Users\AKShafigullina\Desktop\transplantaciya.jpg"/>
          <p:cNvGrpSpPr>
            <a:grpSpLocks/>
          </p:cNvGrpSpPr>
          <p:nvPr/>
        </p:nvGrpSpPr>
        <p:grpSpPr bwMode="auto">
          <a:xfrm>
            <a:off x="2338388" y="3276600"/>
            <a:ext cx="5297487" cy="3468688"/>
            <a:chOff x="3443" y="178"/>
            <a:chExt cx="8341" cy="6281"/>
          </a:xfrm>
        </p:grpSpPr>
        <p:pic>
          <p:nvPicPr>
            <p:cNvPr id="3075" name="Picture 3" descr="C:\Users\AKShafigullina\Desktop\transplantaciya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7" y="192"/>
              <a:ext cx="8311" cy="6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450" y="185"/>
              <a:ext cx="8326" cy="6266"/>
            </a:xfrm>
            <a:prstGeom prst="rect">
              <a:avLst/>
            </a:prstGeom>
            <a:noFill/>
            <a:ln w="9525">
              <a:solidFill>
                <a:srgbClr val="4F81B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45048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err="1"/>
              <a:t>Трансплантацияның</a:t>
            </a:r>
            <a:r>
              <a:rPr lang="ru-RU"/>
              <a:t> </a:t>
            </a:r>
            <a:r>
              <a:rPr lang="ru-RU" err="1"/>
              <a:t>ғылыми</a:t>
            </a:r>
            <a:r>
              <a:rPr lang="ru-RU"/>
              <a:t> </a:t>
            </a:r>
            <a:r>
              <a:rPr lang="ru-RU" err="1"/>
              <a:t>негізі</a:t>
            </a:r>
            <a:r>
              <a:rPr lang="ru-RU"/>
              <a:t> ХІХ </a:t>
            </a:r>
            <a:r>
              <a:rPr lang="ru-RU" err="1"/>
              <a:t>ғасырда</a:t>
            </a:r>
            <a:r>
              <a:rPr lang="ru-RU"/>
              <a:t> </a:t>
            </a:r>
            <a:r>
              <a:rPr lang="ru-RU" err="1"/>
              <a:t>құрыла</a:t>
            </a:r>
            <a:r>
              <a:rPr lang="ru-RU"/>
              <a:t> </a:t>
            </a:r>
            <a:r>
              <a:rPr lang="ru-RU" err="1"/>
              <a:t>бастады</a:t>
            </a:r>
            <a:r>
              <a:rPr lang="ru-RU"/>
              <a:t>. </a:t>
            </a:r>
            <a:r>
              <a:rPr lang="ru-RU" err="1"/>
              <a:t>Трансплантологияны</a:t>
            </a:r>
            <a:r>
              <a:rPr lang="ru-RU"/>
              <a:t> </a:t>
            </a:r>
            <a:r>
              <a:rPr lang="ru-RU" err="1"/>
              <a:t>дамытудағы</a:t>
            </a:r>
            <a:r>
              <a:rPr lang="ru-RU"/>
              <a:t> </a:t>
            </a:r>
            <a:r>
              <a:rPr lang="ru-RU" err="1"/>
              <a:t>маңызды</a:t>
            </a:r>
            <a:r>
              <a:rPr lang="ru-RU"/>
              <a:t> </a:t>
            </a:r>
            <a:r>
              <a:rPr lang="ru-RU" err="1"/>
              <a:t>қадам</a:t>
            </a:r>
            <a:r>
              <a:rPr lang="ru-RU"/>
              <a:t> </a:t>
            </a:r>
            <a:r>
              <a:rPr lang="ru-RU" err="1"/>
              <a:t>иммунологияның</a:t>
            </a:r>
            <a:r>
              <a:rPr lang="ru-RU"/>
              <a:t> </a:t>
            </a:r>
            <a:r>
              <a:rPr lang="ru-RU" err="1"/>
              <a:t>сәтті</a:t>
            </a:r>
            <a:r>
              <a:rPr lang="ru-RU"/>
              <a:t> </a:t>
            </a:r>
            <a:r>
              <a:rPr lang="ru-RU" err="1"/>
              <a:t>дамуы</a:t>
            </a:r>
            <a:r>
              <a:rPr lang="ru-RU"/>
              <a:t> </a:t>
            </a:r>
            <a:r>
              <a:rPr lang="ru-RU" err="1"/>
              <a:t>болды</a:t>
            </a:r>
            <a:r>
              <a:rPr lang="ru-RU"/>
              <a:t>, </a:t>
            </a:r>
            <a:r>
              <a:rPr lang="ru-RU" err="1"/>
              <a:t>бұл</a:t>
            </a:r>
            <a:r>
              <a:rPr lang="ru-RU"/>
              <a:t> </a:t>
            </a:r>
            <a:r>
              <a:rPr lang="ru-RU" err="1"/>
              <a:t>трансплантацияланған</a:t>
            </a:r>
            <a:r>
              <a:rPr lang="ru-RU"/>
              <a:t> </a:t>
            </a:r>
            <a:r>
              <a:rPr lang="ru-RU" err="1"/>
              <a:t>органдар</a:t>
            </a:r>
            <a:r>
              <a:rPr lang="ru-RU"/>
              <a:t> мен </a:t>
            </a:r>
            <a:r>
              <a:rPr lang="ru-RU" err="1"/>
              <a:t>ұлпаларды</a:t>
            </a:r>
            <a:r>
              <a:rPr lang="ru-RU"/>
              <a:t> </a:t>
            </a:r>
            <a:r>
              <a:rPr lang="ru-RU" err="1"/>
              <a:t>қабылдамау</a:t>
            </a:r>
            <a:r>
              <a:rPr lang="ru-RU"/>
              <a:t> </a:t>
            </a:r>
            <a:r>
              <a:rPr lang="ru-RU" err="1"/>
              <a:t>себептерін</a:t>
            </a:r>
            <a:r>
              <a:rPr lang="ru-RU"/>
              <a:t> </a:t>
            </a:r>
            <a:r>
              <a:rPr lang="ru-RU" err="1"/>
              <a:t>анықтады</a:t>
            </a:r>
            <a:r>
              <a:rPr lang="ru-RU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046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00" y="533400"/>
            <a:ext cx="7790688" cy="5715000"/>
          </a:xfrm>
        </p:spPr>
        <p:txBody>
          <a:bodyPr>
            <a:normAutofit fontScale="92500" lnSpcReduction="20000"/>
          </a:bodyPr>
          <a:lstStyle/>
          <a:p>
            <a:r>
              <a:rPr lang="ru-RU" err="1"/>
              <a:t>Екінші</a:t>
            </a:r>
            <a:r>
              <a:rPr lang="ru-RU"/>
              <a:t> </a:t>
            </a:r>
            <a:r>
              <a:rPr lang="ru-RU" err="1"/>
              <a:t>кезеңнің</a:t>
            </a:r>
            <a:r>
              <a:rPr lang="ru-RU"/>
              <a:t> </a:t>
            </a:r>
            <a:r>
              <a:rPr lang="ru-RU" err="1"/>
              <a:t>маңызды</a:t>
            </a:r>
            <a:r>
              <a:rPr lang="ru-RU"/>
              <a:t> </a:t>
            </a:r>
            <a:r>
              <a:rPr lang="ru-RU" err="1"/>
              <a:t>жаңалықтары</a:t>
            </a:r>
            <a:r>
              <a:rPr lang="ru-RU"/>
              <a:t> - </a:t>
            </a:r>
            <a:r>
              <a:rPr lang="ru-RU" b="1" err="1"/>
              <a:t>А.Каррелдің</a:t>
            </a:r>
            <a:r>
              <a:rPr lang="ru-RU"/>
              <a:t> </a:t>
            </a:r>
            <a:r>
              <a:rPr lang="ru-RU" err="1"/>
              <a:t>бүйректі</a:t>
            </a:r>
            <a:r>
              <a:rPr lang="ru-RU"/>
              <a:t> </a:t>
            </a:r>
            <a:r>
              <a:rPr lang="ru-RU" err="1"/>
              <a:t>эксперименттік</a:t>
            </a:r>
            <a:r>
              <a:rPr lang="ru-RU"/>
              <a:t> </a:t>
            </a:r>
            <a:r>
              <a:rPr lang="ru-RU" err="1"/>
              <a:t>трансплантациялауы</a:t>
            </a:r>
            <a:r>
              <a:rPr lang="ru-RU"/>
              <a:t>; </a:t>
            </a:r>
            <a:r>
              <a:rPr lang="ru-RU" err="1"/>
              <a:t>бүйректің</a:t>
            </a:r>
            <a:r>
              <a:rPr lang="ru-RU"/>
              <a:t> </a:t>
            </a:r>
            <a:r>
              <a:rPr lang="ru-RU" err="1"/>
              <a:t>алғашқы</a:t>
            </a:r>
            <a:r>
              <a:rPr lang="ru-RU"/>
              <a:t> </a:t>
            </a:r>
            <a:r>
              <a:rPr lang="ru-RU" err="1"/>
              <a:t>ксенотрансплантациясы</a:t>
            </a:r>
            <a:r>
              <a:rPr lang="ru-RU"/>
              <a:t> (</a:t>
            </a:r>
            <a:r>
              <a:rPr lang="ru-RU" err="1"/>
              <a:t>шошқадан</a:t>
            </a:r>
            <a:r>
              <a:rPr lang="ru-RU"/>
              <a:t>) </a:t>
            </a:r>
            <a:r>
              <a:rPr lang="ru-RU" b="1"/>
              <a:t>Ульман</a:t>
            </a:r>
            <a:r>
              <a:rPr lang="ru-RU"/>
              <a:t> (1902); </a:t>
            </a:r>
            <a:r>
              <a:rPr lang="ru-RU" err="1"/>
              <a:t>әлемдегі</a:t>
            </a:r>
            <a:r>
              <a:rPr lang="ru-RU"/>
              <a:t> </a:t>
            </a:r>
            <a:r>
              <a:rPr lang="ru-RU" err="1"/>
              <a:t>алғашқы</a:t>
            </a:r>
            <a:r>
              <a:rPr lang="ru-RU"/>
              <a:t> </a:t>
            </a:r>
            <a:r>
              <a:rPr lang="ru-RU" err="1"/>
              <a:t>мәйіттік</a:t>
            </a:r>
            <a:r>
              <a:rPr lang="ru-RU"/>
              <a:t> </a:t>
            </a:r>
            <a:r>
              <a:rPr lang="ru-RU" err="1"/>
              <a:t>бүйрек</a:t>
            </a:r>
            <a:r>
              <a:rPr lang="ru-RU"/>
              <a:t> </a:t>
            </a:r>
            <a:r>
              <a:rPr lang="ru-RU" err="1"/>
              <a:t>трансплантациясы</a:t>
            </a:r>
            <a:r>
              <a:rPr lang="ru-RU"/>
              <a:t> (</a:t>
            </a:r>
            <a:r>
              <a:rPr lang="ru-RU" err="1"/>
              <a:t>мәйіттен</a:t>
            </a:r>
            <a:r>
              <a:rPr lang="ru-RU"/>
              <a:t>  </a:t>
            </a:r>
            <a:r>
              <a:rPr lang="ru-RU" err="1"/>
              <a:t>алынған</a:t>
            </a:r>
            <a:r>
              <a:rPr lang="ru-RU"/>
              <a:t>) </a:t>
            </a:r>
            <a:r>
              <a:rPr lang="ru-RU" err="1"/>
              <a:t>Ю.</a:t>
            </a:r>
            <a:r>
              <a:rPr lang="ru-RU" b="1" err="1"/>
              <a:t>Воронов</a:t>
            </a:r>
            <a:r>
              <a:rPr lang="ru-RU" b="1"/>
              <a:t> </a:t>
            </a:r>
            <a:r>
              <a:rPr lang="ru-RU"/>
              <a:t>1931 ж., </a:t>
            </a:r>
            <a:r>
              <a:rPr lang="ru-RU" err="1"/>
              <a:t>жасанды</a:t>
            </a:r>
            <a:r>
              <a:rPr lang="ru-RU"/>
              <a:t> </a:t>
            </a:r>
            <a:r>
              <a:rPr lang="ru-RU" err="1"/>
              <a:t>жүректі</a:t>
            </a:r>
            <a:r>
              <a:rPr lang="ru-RU"/>
              <a:t> </a:t>
            </a:r>
            <a:r>
              <a:rPr lang="ru-RU" err="1"/>
              <a:t>алғашқы</a:t>
            </a:r>
            <a:r>
              <a:rPr lang="ru-RU"/>
              <a:t> </a:t>
            </a:r>
            <a:r>
              <a:rPr lang="ru-RU" err="1"/>
              <a:t>имплантациялау</a:t>
            </a:r>
            <a:r>
              <a:rPr lang="ru-RU"/>
              <a:t> </a:t>
            </a:r>
            <a:r>
              <a:rPr lang="ru-RU" b="1"/>
              <a:t>В.П. </a:t>
            </a:r>
            <a:r>
              <a:rPr lang="ru-RU" b="1" err="1"/>
              <a:t>Демихов</a:t>
            </a:r>
            <a:r>
              <a:rPr lang="ru-RU" b="1"/>
              <a:t> (1937 ж.);</a:t>
            </a:r>
            <a:endParaRPr lang="ru-RU"/>
          </a:p>
          <a:p>
            <a:r>
              <a:rPr lang="ru-RU" b="1"/>
              <a:t>Д. </a:t>
            </a:r>
            <a:r>
              <a:rPr lang="ru-RU" b="1" err="1"/>
              <a:t>Хьюм</a:t>
            </a:r>
            <a:r>
              <a:rPr lang="ru-RU" b="1"/>
              <a:t> </a:t>
            </a:r>
            <a:r>
              <a:rPr lang="ru-RU" err="1"/>
              <a:t>тірі</a:t>
            </a:r>
            <a:r>
              <a:rPr lang="ru-RU"/>
              <a:t> </a:t>
            </a:r>
            <a:r>
              <a:rPr lang="ru-RU" err="1"/>
              <a:t>донорлардан</a:t>
            </a:r>
            <a:r>
              <a:rPr lang="ru-RU"/>
              <a:t> </a:t>
            </a:r>
            <a:r>
              <a:rPr lang="ru-RU" err="1"/>
              <a:t>бүйректі</a:t>
            </a:r>
            <a:r>
              <a:rPr lang="ru-RU"/>
              <a:t>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бойынша</a:t>
            </a:r>
            <a:r>
              <a:rPr lang="ru-RU"/>
              <a:t> </a:t>
            </a:r>
            <a:r>
              <a:rPr lang="ru-RU" err="1"/>
              <a:t>алғашқы</a:t>
            </a:r>
            <a:r>
              <a:rPr lang="ru-RU"/>
              <a:t> </a:t>
            </a:r>
            <a:r>
              <a:rPr lang="ru-RU" err="1"/>
              <a:t>сәтті</a:t>
            </a:r>
            <a:r>
              <a:rPr lang="ru-RU"/>
              <a:t> </a:t>
            </a:r>
            <a:r>
              <a:rPr lang="ru-RU" err="1"/>
              <a:t>операциялар</a:t>
            </a:r>
            <a:r>
              <a:rPr lang="ru-RU"/>
              <a:t> (1952); </a:t>
            </a:r>
            <a:r>
              <a:rPr lang="ru-RU" err="1"/>
              <a:t>клиникалық</a:t>
            </a:r>
            <a:r>
              <a:rPr lang="ru-RU"/>
              <a:t> </a:t>
            </a:r>
            <a:r>
              <a:rPr lang="ru-RU" err="1"/>
              <a:t>мақсаттарға</a:t>
            </a:r>
            <a:r>
              <a:rPr lang="ru-RU"/>
              <a:t> </a:t>
            </a:r>
            <a:r>
              <a:rPr lang="ru-RU" err="1"/>
              <a:t>арналған</a:t>
            </a:r>
            <a:r>
              <a:rPr lang="ru-RU"/>
              <a:t> </a:t>
            </a:r>
            <a:r>
              <a:rPr lang="ru-RU" err="1"/>
              <a:t>жасанды</a:t>
            </a:r>
            <a:r>
              <a:rPr lang="ru-RU"/>
              <a:t> </a:t>
            </a:r>
            <a:r>
              <a:rPr lang="ru-RU" err="1"/>
              <a:t>жүректің</a:t>
            </a:r>
            <a:r>
              <a:rPr lang="ru-RU"/>
              <a:t> </a:t>
            </a:r>
            <a:r>
              <a:rPr lang="ru-RU" err="1"/>
              <a:t>жұмыс</a:t>
            </a:r>
            <a:r>
              <a:rPr lang="ru-RU"/>
              <a:t> </a:t>
            </a:r>
            <a:r>
              <a:rPr lang="ru-RU" err="1"/>
              <a:t>моделін</a:t>
            </a:r>
            <a:r>
              <a:rPr lang="ru-RU"/>
              <a:t> </a:t>
            </a:r>
            <a:r>
              <a:rPr lang="ru-RU" err="1"/>
              <a:t>В.В.Кольф</a:t>
            </a:r>
            <a:r>
              <a:rPr lang="ru-RU"/>
              <a:t> пен </a:t>
            </a:r>
            <a:r>
              <a:rPr lang="ru-RU" err="1"/>
              <a:t>Т.Акуцудың</a:t>
            </a:r>
            <a:r>
              <a:rPr lang="ru-RU"/>
              <a:t> </a:t>
            </a:r>
            <a:r>
              <a:rPr lang="ru-RU" err="1"/>
              <a:t>жасауы</a:t>
            </a:r>
            <a:r>
              <a:rPr lang="ru-RU"/>
              <a:t> (1957);</a:t>
            </a:r>
          </a:p>
        </p:txBody>
      </p:sp>
    </p:spTree>
    <p:extLst>
      <p:ext uri="{BB962C8B-B14F-4D97-AF65-F5344CB8AC3E}">
        <p14:creationId xmlns:p14="http://schemas.microsoft.com/office/powerpoint/2010/main" val="268080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9200" y="457200"/>
            <a:ext cx="7714488" cy="5791200"/>
          </a:xfrm>
        </p:spPr>
        <p:txBody>
          <a:bodyPr>
            <a:normAutofit fontScale="92500" lnSpcReduction="20000"/>
          </a:bodyPr>
          <a:lstStyle/>
          <a:p>
            <a:r>
              <a:rPr lang="ru-RU" err="1"/>
              <a:t>Б.Петровский</a:t>
            </a:r>
            <a:r>
              <a:rPr lang="ru-RU"/>
              <a:t> </a:t>
            </a:r>
            <a:r>
              <a:rPr lang="ru-RU" err="1"/>
              <a:t>клиникасында</a:t>
            </a:r>
            <a:r>
              <a:rPr lang="ru-RU"/>
              <a:t> </a:t>
            </a:r>
            <a:r>
              <a:rPr lang="ru-RU" err="1"/>
              <a:t>Ресейде</a:t>
            </a:r>
            <a:r>
              <a:rPr lang="ru-RU"/>
              <a:t> </a:t>
            </a:r>
            <a:r>
              <a:rPr lang="ru-RU" err="1"/>
              <a:t>алғашқы</a:t>
            </a:r>
            <a:r>
              <a:rPr lang="ru-RU"/>
              <a:t> </a:t>
            </a:r>
            <a:r>
              <a:rPr lang="ru-RU" err="1"/>
              <a:t>рет</a:t>
            </a:r>
            <a:r>
              <a:rPr lang="ru-RU"/>
              <a:t> </a:t>
            </a:r>
            <a:r>
              <a:rPr lang="ru-RU" err="1"/>
              <a:t>бүйректің</a:t>
            </a:r>
            <a:r>
              <a:rPr lang="ru-RU"/>
              <a:t>  </a:t>
            </a:r>
            <a:r>
              <a:rPr lang="ru-RU" err="1"/>
              <a:t>сәтті</a:t>
            </a:r>
            <a:r>
              <a:rPr lang="ru-RU"/>
              <a:t> </a:t>
            </a:r>
            <a:r>
              <a:rPr lang="ru-RU" err="1"/>
              <a:t>трансплантациясы</a:t>
            </a:r>
            <a:r>
              <a:rPr lang="ru-RU"/>
              <a:t> (1965); </a:t>
            </a:r>
            <a:r>
              <a:rPr lang="ru-RU" err="1"/>
              <a:t>К.Бернардтың</a:t>
            </a:r>
            <a:r>
              <a:rPr lang="ru-RU"/>
              <a:t> </a:t>
            </a:r>
            <a:r>
              <a:rPr lang="ru-RU" err="1"/>
              <a:t>әлемдегі</a:t>
            </a:r>
            <a:r>
              <a:rPr lang="ru-RU"/>
              <a:t> </a:t>
            </a:r>
            <a:r>
              <a:rPr lang="ru-RU" err="1"/>
              <a:t>алғашқы</a:t>
            </a:r>
            <a:r>
              <a:rPr lang="ru-RU"/>
              <a:t> </a:t>
            </a:r>
            <a:r>
              <a:rPr lang="ru-RU" err="1"/>
              <a:t>адамнан</a:t>
            </a:r>
            <a:r>
              <a:rPr lang="ru-RU"/>
              <a:t> </a:t>
            </a:r>
            <a:r>
              <a:rPr lang="ru-RU" err="1"/>
              <a:t>адамға</a:t>
            </a:r>
            <a:r>
              <a:rPr lang="ru-RU"/>
              <a:t> </a:t>
            </a:r>
            <a:r>
              <a:rPr lang="ru-RU" err="1"/>
              <a:t>жүректі</a:t>
            </a:r>
            <a:r>
              <a:rPr lang="ru-RU"/>
              <a:t> </a:t>
            </a:r>
            <a:r>
              <a:rPr lang="ru-RU" err="1"/>
              <a:t>трансплантациялауы</a:t>
            </a:r>
            <a:r>
              <a:rPr lang="ru-RU"/>
              <a:t> (1967);</a:t>
            </a:r>
          </a:p>
          <a:p>
            <a:r>
              <a:rPr lang="ru-RU" err="1"/>
              <a:t>мидың</a:t>
            </a:r>
            <a:r>
              <a:rPr lang="ru-RU"/>
              <a:t> </a:t>
            </a:r>
            <a:r>
              <a:rPr lang="ru-RU" err="1"/>
              <a:t>өліміне</a:t>
            </a:r>
            <a:r>
              <a:rPr lang="ru-RU"/>
              <a:t> </a:t>
            </a:r>
            <a:r>
              <a:rPr lang="ru-RU" err="1"/>
              <a:t>арналған</a:t>
            </a:r>
            <a:r>
              <a:rPr lang="ru-RU"/>
              <a:t> Гарвард </a:t>
            </a:r>
            <a:r>
              <a:rPr lang="ru-RU" err="1"/>
              <a:t>критерийлерін</a:t>
            </a:r>
            <a:r>
              <a:rPr lang="ru-RU"/>
              <a:t> </a:t>
            </a:r>
            <a:r>
              <a:rPr lang="ru-RU" err="1"/>
              <a:t>жариялау</a:t>
            </a:r>
            <a:r>
              <a:rPr lang="ru-RU"/>
              <a:t> , </a:t>
            </a:r>
            <a:r>
              <a:rPr lang="ru-RU" err="1"/>
              <a:t>Еуротрансплант</a:t>
            </a:r>
            <a:r>
              <a:rPr lang="ru-RU"/>
              <a:t> </a:t>
            </a:r>
            <a:r>
              <a:rPr lang="ru-RU" err="1"/>
              <a:t>ұйымы</a:t>
            </a:r>
            <a:r>
              <a:rPr lang="ru-RU"/>
              <a:t> (1967); </a:t>
            </a:r>
            <a:r>
              <a:rPr lang="ru-RU" err="1"/>
              <a:t>В.Роодтың</a:t>
            </a:r>
            <a:r>
              <a:rPr lang="ru-RU"/>
              <a:t> </a:t>
            </a:r>
            <a:r>
              <a:rPr lang="ru-RU" err="1"/>
              <a:t>гистологиялық</a:t>
            </a:r>
            <a:r>
              <a:rPr lang="ru-RU"/>
              <a:t> </a:t>
            </a:r>
            <a:r>
              <a:rPr lang="ru-RU" err="1"/>
              <a:t>үйлесімділік</a:t>
            </a:r>
            <a:r>
              <a:rPr lang="ru-RU"/>
              <a:t> </a:t>
            </a:r>
            <a:r>
              <a:rPr lang="ru-RU" err="1"/>
              <a:t>сынақтары</a:t>
            </a:r>
            <a:r>
              <a:rPr lang="ru-RU"/>
              <a:t> </a:t>
            </a:r>
            <a:r>
              <a:rPr lang="ru-RU" err="1"/>
              <a:t>арқылы</a:t>
            </a:r>
            <a:r>
              <a:rPr lang="ru-RU"/>
              <a:t> </a:t>
            </a:r>
            <a:r>
              <a:rPr lang="ru-RU" err="1"/>
              <a:t>ағзалар</a:t>
            </a:r>
            <a:r>
              <a:rPr lang="ru-RU"/>
              <a:t> </a:t>
            </a:r>
            <a:r>
              <a:rPr lang="ru-RU" err="1"/>
              <a:t>алмасу</a:t>
            </a:r>
            <a:r>
              <a:rPr lang="ru-RU"/>
              <a:t>  (1967); </a:t>
            </a:r>
            <a:r>
              <a:rPr lang="ru-RU" err="1"/>
              <a:t>Г.Соловьевтің</a:t>
            </a:r>
            <a:r>
              <a:rPr lang="ru-RU"/>
              <a:t> КСРО Медицина </a:t>
            </a:r>
            <a:r>
              <a:rPr lang="ru-RU" err="1"/>
              <a:t>ғылымдары</a:t>
            </a:r>
            <a:r>
              <a:rPr lang="ru-RU"/>
              <a:t> </a:t>
            </a:r>
            <a:r>
              <a:rPr lang="ru-RU" err="1"/>
              <a:t>академиясының</a:t>
            </a:r>
            <a:r>
              <a:rPr lang="ru-RU"/>
              <a:t> </a:t>
            </a:r>
            <a:r>
              <a:rPr lang="ru-RU" err="1"/>
              <a:t>органдар</a:t>
            </a:r>
            <a:r>
              <a:rPr lang="ru-RU"/>
              <a:t> мен </a:t>
            </a:r>
            <a:r>
              <a:rPr lang="ru-RU" err="1"/>
              <a:t>ұлпаларды</a:t>
            </a:r>
            <a:r>
              <a:rPr lang="ru-RU"/>
              <a:t> </a:t>
            </a:r>
            <a:r>
              <a:rPr lang="ru-RU" err="1"/>
              <a:t>трансплантациялау</a:t>
            </a:r>
            <a:r>
              <a:rPr lang="ru-RU"/>
              <a:t> </a:t>
            </a:r>
            <a:r>
              <a:rPr lang="ru-RU" err="1"/>
              <a:t>ғылыми-зерттеу</a:t>
            </a:r>
            <a:r>
              <a:rPr lang="ru-RU"/>
              <a:t> </a:t>
            </a:r>
            <a:r>
              <a:rPr lang="ru-RU" err="1"/>
              <a:t>институтын</a:t>
            </a:r>
            <a:r>
              <a:rPr lang="ru-RU"/>
              <a:t> </a:t>
            </a:r>
            <a:r>
              <a:rPr lang="ru-RU" err="1"/>
              <a:t>құруы</a:t>
            </a:r>
            <a:r>
              <a:rPr lang="ru-RU"/>
              <a:t> (1967);</a:t>
            </a:r>
          </a:p>
        </p:txBody>
      </p:sp>
    </p:spTree>
    <p:extLst>
      <p:ext uri="{BB962C8B-B14F-4D97-AF65-F5344CB8AC3E}">
        <p14:creationId xmlns:p14="http://schemas.microsoft.com/office/powerpoint/2010/main" val="43201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56" y="153029"/>
            <a:ext cx="8121744" cy="6095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765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/>
              <a:t>Классификациясы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/>
              <a:t>Трансплантация </a:t>
            </a:r>
            <a:r>
              <a:rPr lang="ru-RU" err="1"/>
              <a:t>түрі</a:t>
            </a:r>
            <a:r>
              <a:rPr lang="ru-RU"/>
              <a:t> </a:t>
            </a:r>
            <a:r>
              <a:rPr lang="ru-RU" err="1"/>
              <a:t>бойынша</a:t>
            </a:r>
            <a:r>
              <a:rPr lang="ru-RU"/>
              <a:t>:</a:t>
            </a:r>
          </a:p>
          <a:p>
            <a:pPr marL="596646" indent="-514350">
              <a:buFont typeface="+mj-lt"/>
              <a:buAutoNum type="arabicPeriod"/>
            </a:pPr>
            <a:r>
              <a:rPr lang="ru-RU"/>
              <a:t>• </a:t>
            </a:r>
            <a:r>
              <a:rPr lang="ru-RU" err="1"/>
              <a:t>ағзалар</a:t>
            </a:r>
            <a:r>
              <a:rPr lang="ru-RU"/>
              <a:t>,</a:t>
            </a:r>
          </a:p>
          <a:p>
            <a:pPr marL="596646" indent="-514350">
              <a:buFont typeface="+mj-lt"/>
              <a:buAutoNum type="arabicPeriod"/>
            </a:pPr>
            <a:r>
              <a:rPr lang="ru-RU"/>
              <a:t>• </a:t>
            </a:r>
            <a:r>
              <a:rPr lang="ru-RU" err="1"/>
              <a:t>ұлпалар</a:t>
            </a:r>
            <a:r>
              <a:rPr lang="ru-RU"/>
              <a:t>,</a:t>
            </a:r>
          </a:p>
          <a:p>
            <a:pPr marL="596646" indent="-514350">
              <a:buFont typeface="+mj-lt"/>
              <a:buAutoNum type="arabicPeriod"/>
            </a:pPr>
            <a:r>
              <a:rPr lang="ru-RU"/>
              <a:t>• </a:t>
            </a:r>
            <a:r>
              <a:rPr lang="ru-RU" err="1"/>
              <a:t>ұлпалық</a:t>
            </a:r>
            <a:r>
              <a:rPr lang="ru-RU"/>
              <a:t> </a:t>
            </a:r>
            <a:r>
              <a:rPr lang="ru-RU" err="1"/>
              <a:t>кешендер</a:t>
            </a:r>
            <a:r>
              <a:rPr lang="ru-RU"/>
              <a:t>,</a:t>
            </a:r>
          </a:p>
          <a:p>
            <a:pPr marL="596646" indent="-514350">
              <a:buFont typeface="+mj-lt"/>
              <a:buAutoNum type="arabicPeriod"/>
            </a:pPr>
            <a:r>
              <a:rPr lang="ru-RU"/>
              <a:t>• </a:t>
            </a:r>
            <a:r>
              <a:rPr lang="ru-RU" err="1"/>
              <a:t>жасуша</a:t>
            </a:r>
            <a:r>
              <a:rPr lang="ru-RU"/>
              <a:t> </a:t>
            </a:r>
            <a:r>
              <a:rPr lang="ru-RU" err="1"/>
              <a:t>дақылдары</a:t>
            </a:r>
            <a:endParaRPr lang="ru-RU"/>
          </a:p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41433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01185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E605307D027CD45922F73B10848344B" ma:contentTypeVersion="8" ma:contentTypeDescription="Создание документа." ma:contentTypeScope="" ma:versionID="1d88219a82e239ff8861bf9e4a7099a8">
  <xsd:schema xmlns:xsd="http://www.w3.org/2001/XMLSchema" xmlns:xs="http://www.w3.org/2001/XMLSchema" xmlns:p="http://schemas.microsoft.com/office/2006/metadata/properties" xmlns:ns3="8315ea6b-70ea-459d-ad7d-cb237bbff804" xmlns:ns4="a7437739-9027-497a-94fb-e6c0fc85b752" targetNamespace="http://schemas.microsoft.com/office/2006/metadata/properties" ma:root="true" ma:fieldsID="102955a6087e923793e0146e299ffe1d" ns3:_="" ns4:_="">
    <xsd:import namespace="8315ea6b-70ea-459d-ad7d-cb237bbff804"/>
    <xsd:import namespace="a7437739-9027-497a-94fb-e6c0fc85b75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5ea6b-70ea-459d-ad7d-cb237bbff8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37739-9027-497a-94fb-e6c0fc85b75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8C86CF-B109-4B22-AD58-5CEC20E9F571}">
  <ds:schemaRefs>
    <ds:schemaRef ds:uri="8315ea6b-70ea-459d-ad7d-cb237bbff804"/>
    <ds:schemaRef ds:uri="a7437739-9027-497a-94fb-e6c0fc85b75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1B61E4E8-F248-419B-AF57-AAC09BFE27D8}">
  <ds:schemaRefs>
    <ds:schemaRef ds:uri="http://purl.org/dc/dcmitype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8315ea6b-70ea-459d-ad7d-cb237bbff804"/>
    <ds:schemaRef ds:uri="http://schemas.microsoft.com/office/infopath/2007/PartnerControls"/>
    <ds:schemaRef ds:uri="a7437739-9027-497a-94fb-e6c0fc85b752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F46B67-13B4-4A0C-A43B-0A057BC3BD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1639</Words>
  <Application>Microsoft Office PowerPoint</Application>
  <PresentationFormat>Экран (4:3)</PresentationFormat>
  <Paragraphs>151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Arial Unicode MS</vt:lpstr>
      <vt:lpstr>Candara</vt:lpstr>
      <vt:lpstr>Corbel</vt:lpstr>
      <vt:lpstr>Gill Sans MT</vt:lpstr>
      <vt:lpstr>inherit</vt:lpstr>
      <vt:lpstr>Verdana</vt:lpstr>
      <vt:lpstr>Wingdings</vt:lpstr>
      <vt:lpstr>Wingdings 2</vt:lpstr>
      <vt:lpstr>Солнцестояние</vt:lpstr>
      <vt:lpstr>Трансплантация. Трансплантация механизмі.  </vt:lpstr>
      <vt:lpstr>Трансплантация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Классификациясы</vt:lpstr>
      <vt:lpstr>Презентация PowerPoint</vt:lpstr>
      <vt:lpstr>Аутотрансплантация</vt:lpstr>
      <vt:lpstr>Аллотрансплантация</vt:lpstr>
      <vt:lpstr>Изотрансплантация</vt:lpstr>
      <vt:lpstr>Ксенотрансплантация</vt:lpstr>
      <vt:lpstr>Презентация PowerPoint</vt:lpstr>
      <vt:lpstr>Презентация PowerPoint</vt:lpstr>
      <vt:lpstr>Донор түрі бойынша: </vt:lpstr>
      <vt:lpstr>Тірі донорлар</vt:lpstr>
      <vt:lpstr>Тірі донорларды пайдаланудың артықшылықтары</vt:lpstr>
      <vt:lpstr>Қайтыс болған адамдардан алынатын донорлар</vt:lpstr>
      <vt:lpstr>Презентация PowerPoint</vt:lpstr>
      <vt:lpstr>Презентация PowerPoint</vt:lpstr>
      <vt:lpstr>Презентация PowerPoint</vt:lpstr>
      <vt:lpstr>Жүрек соғысы жоқ донор</vt:lpstr>
      <vt:lpstr>Презентация PowerPoint</vt:lpstr>
      <vt:lpstr>Презентация PowerPoint</vt:lpstr>
      <vt:lpstr> Өмір бойы және өлімнен кейінгі донорлыққа қарсы көрсеткіштер</vt:lpstr>
      <vt:lpstr>Трансплантационды антигендер</vt:lpstr>
      <vt:lpstr>Презентация PowerPoint</vt:lpstr>
      <vt:lpstr>Трансплантационды иммунитет</vt:lpstr>
      <vt:lpstr>Презентация PowerPoint</vt:lpstr>
      <vt:lpstr>Трансплантационды реакция</vt:lpstr>
      <vt:lpstr>Презентация PowerPoint</vt:lpstr>
      <vt:lpstr>Презентация PowerPoint</vt:lpstr>
      <vt:lpstr>Трансплантатты қабылдамау механизмі</vt:lpstr>
      <vt:lpstr> Трансплантатты бас тартудың жасушалық механизмдері. Аллотрансплангатты басуды қамтамасыз ететін 2 негізгі механизм көрсетілген: көбінесе CD8+ және CD4+ Т аз дәрежеде жүзеге асырылатын цитолиз және жергілікті қабынудың салдарынан трансплантат қоректенуінің бұзылуы.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 трансплантационного иммунитета. Реакция отторжения трансплантата.</dc:title>
  <dc:creator>Марина</dc:creator>
  <cp:lastModifiedBy>Мамытова Нургуль</cp:lastModifiedBy>
  <cp:revision>18</cp:revision>
  <dcterms:created xsi:type="dcterms:W3CDTF">2013-03-24T08:56:52Z</dcterms:created>
  <dcterms:modified xsi:type="dcterms:W3CDTF">2022-01-16T07:34:05Z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0x010100FE605307D027CD45922F73B10848344B</vt:lpwstr>
  </property>
</Properties>
</file>